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64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3" r:id="rId25"/>
    <p:sldId id="284" r:id="rId26"/>
    <p:sldId id="286" r:id="rId27"/>
    <p:sldId id="287" r:id="rId28"/>
    <p:sldId id="288" r:id="rId29"/>
    <p:sldId id="289" r:id="rId30"/>
    <p:sldId id="285" r:id="rId31"/>
    <p:sldId id="290" r:id="rId32"/>
    <p:sldId id="291" r:id="rId33"/>
    <p:sldId id="292" r:id="rId34"/>
    <p:sldId id="293" r:id="rId35"/>
    <p:sldId id="257" r:id="rId36"/>
    <p:sldId id="26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93" autoAdjust="0"/>
    <p:restoredTop sz="93478" autoAdjust="0"/>
  </p:normalViewPr>
  <p:slideViewPr>
    <p:cSldViewPr>
      <p:cViewPr varScale="1">
        <p:scale>
          <a:sx n="81" d="100"/>
          <a:sy n="8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285992"/>
            <a:ext cx="8501122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a_CampusNr" pitchFamily="82" charset="-52"/>
                <a:cs typeface="DokChampa" pitchFamily="34" charset="-34"/>
              </a:rPr>
              <a:t>Знай свои </a:t>
            </a:r>
            <a:br>
              <a:rPr lang="ru-RU" sz="6600" b="1" dirty="0" smtClean="0">
                <a:latin typeface="a_CampusNr" pitchFamily="82" charset="-52"/>
                <a:cs typeface="DokChampa" pitchFamily="34" charset="-34"/>
              </a:rPr>
            </a:br>
            <a:r>
              <a:rPr lang="ru-RU" sz="6600" b="1" dirty="0" smtClean="0">
                <a:latin typeface="a_CampusNr" pitchFamily="82" charset="-52"/>
                <a:cs typeface="DokChampa" pitchFamily="34" charset="-34"/>
              </a:rPr>
              <a:t>трудовые права!</a:t>
            </a:r>
            <a:endParaRPr lang="ru-RU" sz="6600" b="1" dirty="0">
              <a:latin typeface="a_CampusNr" pitchFamily="82" charset="-52"/>
              <a:cs typeface="DokChampa" pitchFamily="34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6400800" cy="1752600"/>
          </a:xfrm>
        </p:spPr>
        <p:txBody>
          <a:bodyPr>
            <a:normAutofit/>
          </a:bodyPr>
          <a:lstStyle/>
          <a:p>
            <a:pPr>
              <a:lnSpc>
                <a:spcPct val="5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Федерация профсоюзов </a:t>
            </a:r>
          </a:p>
          <a:p>
            <a:pPr>
              <a:lnSpc>
                <a:spcPct val="5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Приморского края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8" name="Picture 4" descr="Картинки по запросу труд человечки"/>
          <p:cNvPicPr>
            <a:picLocks noChangeAspect="1" noChangeArrowheads="1"/>
          </p:cNvPicPr>
          <p:nvPr/>
        </p:nvPicPr>
        <p:blipFill>
          <a:blip r:embed="rId2"/>
          <a:srcRect l="15517" r="25520"/>
          <a:stretch>
            <a:fillRect/>
          </a:stretch>
        </p:blipFill>
        <p:spPr bwMode="auto">
          <a:xfrm>
            <a:off x="6715108" y="3857628"/>
            <a:ext cx="2428892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Картинки по запросу труд человеч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1942"/>
            <a:ext cx="7072330" cy="2786058"/>
          </a:xfrm>
          <a:prstGeom prst="rect">
            <a:avLst/>
          </a:prstGeom>
          <a:noFill/>
        </p:spPr>
      </p:pic>
      <p:pic>
        <p:nvPicPr>
          <p:cNvPr id="1034" name="Picture 10" descr="Картинки по запросу фппк"/>
          <p:cNvPicPr>
            <a:picLocks noChangeAspect="1" noChangeArrowheads="1"/>
          </p:cNvPicPr>
          <p:nvPr/>
        </p:nvPicPr>
        <p:blipFill>
          <a:blip r:embed="rId4"/>
          <a:srcRect b="9999"/>
          <a:stretch>
            <a:fillRect/>
          </a:stretch>
        </p:blipFill>
        <p:spPr bwMode="auto">
          <a:xfrm>
            <a:off x="4214810" y="0"/>
            <a:ext cx="793750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11144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/>
              <a:t>Запрещается</a:t>
            </a:r>
            <a:r>
              <a:rPr lang="ru-RU" b="1" dirty="0" smtClean="0"/>
              <a:t> отправлять несовершеннолетних в командировки</a:t>
            </a:r>
            <a:endParaRPr lang="ru-RU" b="1" dirty="0"/>
          </a:p>
        </p:txBody>
      </p:sp>
      <p:pic>
        <p:nvPicPr>
          <p:cNvPr id="25602" name="Picture 2" descr="Картинки по запросу командировка запр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1"/>
            <a:ext cx="9144000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428604"/>
            <a:ext cx="7143768" cy="2286016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/>
              <a:t>Если подросток работает постоянно, то один раз в год ему гарантирован отпуск сроком </a:t>
            </a:r>
            <a:r>
              <a:rPr lang="ru-RU" b="1" u="sng" dirty="0" smtClean="0"/>
              <a:t>31 день, </a:t>
            </a:r>
            <a:r>
              <a:rPr lang="ru-RU" b="1" dirty="0" smtClean="0"/>
              <a:t> </a:t>
            </a:r>
            <a:r>
              <a:rPr lang="ru-RU" b="1" u="sng" dirty="0" smtClean="0"/>
              <a:t>в любое удобное для него время</a:t>
            </a:r>
            <a:endParaRPr lang="ru-RU" b="1" dirty="0"/>
          </a:p>
        </p:txBody>
      </p:sp>
      <p:pic>
        <p:nvPicPr>
          <p:cNvPr id="26626" name="Picture 2" descr="Картинки по запросу календарь отпус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25331"/>
            <a:ext cx="9144000" cy="4132669"/>
          </a:xfrm>
          <a:prstGeom prst="rect">
            <a:avLst/>
          </a:prstGeom>
          <a:noFill/>
        </p:spPr>
      </p:pic>
      <p:pic>
        <p:nvPicPr>
          <p:cNvPr id="26628" name="Picture 4" descr="Картинки по запросу отдых человечки 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92" y="142852"/>
            <a:ext cx="2333608" cy="2333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4572000" cy="335756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600" dirty="0" smtClean="0"/>
              <a:t>Каждый подросток при приеме на работу заключает со своим работодателем </a:t>
            </a:r>
            <a:r>
              <a:rPr lang="ru-RU" sz="2600" u="sng" dirty="0" smtClean="0"/>
              <a:t>Трудовой договор</a:t>
            </a:r>
            <a:r>
              <a:rPr lang="ru-RU" sz="2600" dirty="0" smtClean="0"/>
              <a:t>, где описываются условия работы, время работы, сроки выплаты и объем заработной платы. </a:t>
            </a: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	</a:t>
            </a:r>
            <a:endParaRPr lang="ru-RU" dirty="0"/>
          </a:p>
        </p:txBody>
      </p:sp>
      <p:pic>
        <p:nvPicPr>
          <p:cNvPr id="21508" name="Picture 4" descr="Картинки по запросу трудовой договор  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0"/>
            <a:ext cx="4714876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3357562"/>
            <a:ext cx="4572000" cy="34163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Расторгнуть Трудовой договор с подростком можно только с разрешения государственной инспекции по труду и комиссии по делам несовершеннолетних и защите их прав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pic>
        <p:nvPicPr>
          <p:cNvPr id="21510" name="Picture 6" descr="Картинки по запросу государственной инспекции по труду и комиссии по делам несовершеннолетних и защите их пра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429000"/>
            <a:ext cx="2928958" cy="3273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и по запросу вопро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85860"/>
            <a:ext cx="5072098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2571768" cy="92869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i="1" dirty="0" smtClean="0"/>
              <a:t>Страховой полис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642918"/>
            <a:ext cx="3000396" cy="830997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ru-RU" sz="4800" dirty="0" smtClean="0"/>
              <a:t>Паспорт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768" y="1500174"/>
            <a:ext cx="14911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None/>
            </a:pPr>
            <a:r>
              <a:rPr lang="ru-RU" sz="5400" i="1" dirty="0" smtClean="0"/>
              <a:t>ИНН</a:t>
            </a:r>
            <a:endParaRPr lang="ru-RU" sz="5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285728"/>
            <a:ext cx="1531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None/>
            </a:pPr>
            <a:r>
              <a:rPr lang="ru-RU" sz="3600" i="1" dirty="0" smtClean="0"/>
              <a:t>СНИЛС</a:t>
            </a:r>
            <a:endParaRPr lang="ru-RU" sz="36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2714620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ru-RU" sz="3600" i="1" dirty="0" smtClean="0"/>
              <a:t>Трудовая книжка</a:t>
            </a:r>
            <a:endParaRPr lang="ru-RU" sz="360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6572264" y="3143248"/>
            <a:ext cx="2571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None/>
            </a:pPr>
            <a:r>
              <a:rPr lang="ru-RU" sz="3200" i="1" dirty="0" smtClean="0"/>
              <a:t>Школьный</a:t>
            </a:r>
          </a:p>
          <a:p>
            <a:pPr marL="514350" indent="-514350" algn="ctr">
              <a:buNone/>
            </a:pPr>
            <a:r>
              <a:rPr lang="ru-RU" sz="3200" i="1" dirty="0" smtClean="0"/>
              <a:t>дневник</a:t>
            </a:r>
            <a:endParaRPr lang="ru-RU" sz="32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5143512"/>
            <a:ext cx="2565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None/>
            </a:pPr>
            <a:r>
              <a:rPr lang="ru-RU" sz="3600" i="1" dirty="0" smtClean="0"/>
              <a:t>Аттестат</a:t>
            </a:r>
            <a:endParaRPr lang="ru-RU" sz="3600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4786322"/>
            <a:ext cx="42862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ru-RU" sz="4400" i="1" dirty="0" smtClean="0"/>
              <a:t>Медицинская книжка</a:t>
            </a:r>
            <a:endParaRPr lang="ru-RU" sz="4400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3786182" y="5357826"/>
            <a:ext cx="182453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None/>
            </a:pPr>
            <a:r>
              <a:rPr lang="ru-RU" sz="3200" i="1" dirty="0" smtClean="0"/>
              <a:t>Военный </a:t>
            </a:r>
          </a:p>
          <a:p>
            <a:pPr marL="514350" indent="-514350">
              <a:buNone/>
            </a:pPr>
            <a:r>
              <a:rPr lang="ru-RU" sz="3200" i="1" dirty="0" smtClean="0"/>
              <a:t>билет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Картинки по запросу виктор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2143140"/>
          </a:xfr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317500"/>
          </a:effectLst>
        </p:spPr>
        <p:txBody>
          <a:bodyPr>
            <a:noAutofit/>
          </a:bodyPr>
          <a:lstStyle/>
          <a:p>
            <a:r>
              <a:rPr lang="ru-RU" sz="8000" dirty="0" smtClean="0"/>
              <a:t>Профсоюзная викторина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46" y="1714488"/>
            <a:ext cx="5929354" cy="3933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Сколько человек нужно, чтобы создать профсоюз?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А.Семь</a:t>
            </a:r>
          </a:p>
          <a:p>
            <a:pPr>
              <a:buNone/>
            </a:pPr>
            <a:r>
              <a:rPr lang="ru-RU" sz="4000" dirty="0" smtClean="0"/>
              <a:t>Б. Сто</a:t>
            </a:r>
          </a:p>
          <a:p>
            <a:pPr>
              <a:buNone/>
            </a:pPr>
            <a:r>
              <a:rPr lang="ru-RU" sz="4000" dirty="0" smtClean="0"/>
              <a:t>В. Три</a:t>
            </a:r>
          </a:p>
          <a:p>
            <a:pPr>
              <a:buNone/>
            </a:pPr>
            <a:r>
              <a:rPr lang="ru-RU" sz="4000" dirty="0" smtClean="0"/>
              <a:t>Г. Десять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В каком возрасте можно  вступать в профсоюз?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85736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А. С 21</a:t>
            </a:r>
          </a:p>
          <a:p>
            <a:pPr>
              <a:buNone/>
            </a:pPr>
            <a:r>
              <a:rPr lang="ru-RU" sz="4800" dirty="0" smtClean="0"/>
              <a:t>Б. С 18</a:t>
            </a:r>
          </a:p>
          <a:p>
            <a:pPr>
              <a:buNone/>
            </a:pPr>
            <a:r>
              <a:rPr lang="ru-RU" sz="4800" dirty="0" smtClean="0"/>
              <a:t>В. С 35</a:t>
            </a:r>
          </a:p>
          <a:p>
            <a:pPr>
              <a:buNone/>
            </a:pPr>
            <a:r>
              <a:rPr lang="ru-RU" sz="4800" dirty="0" smtClean="0"/>
              <a:t>Г. С 14</a:t>
            </a:r>
          </a:p>
          <a:p>
            <a:endParaRPr lang="ru-RU" dirty="0"/>
          </a:p>
        </p:txBody>
      </p:sp>
      <p:pic>
        <p:nvPicPr>
          <p:cNvPr id="31746" name="Picture 2" descr="Картинки по запросу возрас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643050"/>
            <a:ext cx="5786446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Какой праздник связан с историей профсоюзного движения?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661513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А. 8 марта</a:t>
            </a:r>
          </a:p>
          <a:p>
            <a:pPr>
              <a:buNone/>
            </a:pPr>
            <a:r>
              <a:rPr lang="ru-RU" dirty="0" smtClean="0"/>
              <a:t>Б. 1 мая</a:t>
            </a:r>
          </a:p>
          <a:p>
            <a:pPr>
              <a:buNone/>
            </a:pPr>
            <a:r>
              <a:rPr lang="ru-RU" dirty="0" smtClean="0"/>
              <a:t>В. День медицинского работника</a:t>
            </a:r>
          </a:p>
          <a:p>
            <a:pPr>
              <a:buNone/>
            </a:pPr>
            <a:r>
              <a:rPr lang="ru-RU" dirty="0" smtClean="0"/>
              <a:t>Г. День Государственного флага Российской Федерации</a:t>
            </a:r>
          </a:p>
          <a:p>
            <a:endParaRPr lang="ru-RU" dirty="0"/>
          </a:p>
        </p:txBody>
      </p:sp>
      <p:pic>
        <p:nvPicPr>
          <p:cNvPr id="32770" name="Picture 2" descr="Картинки по запросу праздн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1428736"/>
            <a:ext cx="2857500" cy="5214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С какого возраста гражданин России может работать?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32037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А. Не моложе 15 лет</a:t>
            </a:r>
          </a:p>
          <a:p>
            <a:pPr>
              <a:buNone/>
            </a:pPr>
            <a:r>
              <a:rPr lang="ru-RU" dirty="0" smtClean="0"/>
              <a:t>Б. 16 лет</a:t>
            </a:r>
          </a:p>
          <a:p>
            <a:pPr>
              <a:buNone/>
            </a:pPr>
            <a:r>
              <a:rPr lang="ru-RU" dirty="0" smtClean="0"/>
              <a:t>В. 14 лет</a:t>
            </a:r>
          </a:p>
          <a:p>
            <a:pPr>
              <a:buNone/>
            </a:pPr>
            <a:r>
              <a:rPr lang="ru-RU" dirty="0" smtClean="0"/>
              <a:t>Г. 18 лет</a:t>
            </a:r>
          </a:p>
          <a:p>
            <a:endParaRPr lang="ru-RU" dirty="0"/>
          </a:p>
        </p:txBody>
      </p:sp>
      <p:pic>
        <p:nvPicPr>
          <p:cNvPr id="33794" name="Picture 2" descr="Картинки по запросу работа человечки"/>
          <p:cNvPicPr>
            <a:picLocks noChangeAspect="1" noChangeArrowheads="1"/>
          </p:cNvPicPr>
          <p:nvPr/>
        </p:nvPicPr>
        <p:blipFill>
          <a:blip r:embed="rId2" cstate="print"/>
          <a:srcRect b="12281"/>
          <a:stretch>
            <a:fillRect/>
          </a:stretch>
        </p:blipFill>
        <p:spPr bwMode="auto">
          <a:xfrm>
            <a:off x="4143372" y="1928802"/>
            <a:ext cx="4653675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рабочее врем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7" y="1357299"/>
            <a:ext cx="3000364" cy="55007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Каким будет рабочий день 14-летнего подростка?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7115196" cy="44720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А. 35 часов в неделю</a:t>
            </a:r>
          </a:p>
          <a:p>
            <a:pPr>
              <a:buNone/>
            </a:pPr>
            <a:r>
              <a:rPr lang="ru-RU" dirty="0" smtClean="0"/>
              <a:t>Б. 24 часа в неделю</a:t>
            </a:r>
          </a:p>
          <a:p>
            <a:pPr>
              <a:buNone/>
            </a:pPr>
            <a:r>
              <a:rPr lang="ru-RU" dirty="0" smtClean="0"/>
              <a:t>В. 35 часов в неделю, но только в свободное от учебы время и с согласия родителей</a:t>
            </a:r>
          </a:p>
          <a:p>
            <a:pPr>
              <a:buNone/>
            </a:pPr>
            <a:r>
              <a:rPr lang="ru-RU" dirty="0" smtClean="0"/>
              <a:t>Г. 20 часов в неделю, но только в свободное от учебы время и с согласия родителей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2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Картинки по запросу объединение людей человечки"/>
          <p:cNvPicPr>
            <a:picLocks noChangeAspect="1" noChangeArrowheads="1"/>
          </p:cNvPicPr>
          <p:nvPr/>
        </p:nvPicPr>
        <p:blipFill>
          <a:blip r:embed="rId2"/>
          <a:srcRect l="6061"/>
          <a:stretch>
            <a:fillRect/>
          </a:stretch>
        </p:blipFill>
        <p:spPr bwMode="auto">
          <a:xfrm>
            <a:off x="4714876" y="2285992"/>
            <a:ext cx="4429124" cy="37862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14290"/>
            <a:ext cx="8358246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профсоюз?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4643438" cy="371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это общественная организация, в которой люди объединяются по профессиональному признаку для того, чтобы защищать свои трудовые права</a:t>
            </a:r>
            <a:endParaRPr lang="ru-RU" dirty="0"/>
          </a:p>
        </p:txBody>
      </p:sp>
      <p:pic>
        <p:nvPicPr>
          <p:cNvPr id="15364" name="Picture 4" descr="Картинки по запросу профсоюз"/>
          <p:cNvPicPr>
            <a:picLocks noChangeAspect="1" noChangeArrowheads="1"/>
          </p:cNvPicPr>
          <p:nvPr/>
        </p:nvPicPr>
        <p:blipFill>
          <a:blip r:embed="rId3"/>
          <a:srcRect l="18519"/>
          <a:stretch>
            <a:fillRect/>
          </a:stretch>
        </p:blipFill>
        <p:spPr bwMode="auto">
          <a:xfrm>
            <a:off x="7572396" y="0"/>
            <a:ext cx="1571605" cy="1537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Картинки по запросу коллектив человеч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214819"/>
            <a:ext cx="3929058" cy="26431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За что борются профсоюзы? (несколько правильных ответов)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А. Развитие сельского хозяйства</a:t>
            </a:r>
          </a:p>
          <a:p>
            <a:pPr>
              <a:buNone/>
            </a:pPr>
            <a:r>
              <a:rPr lang="ru-RU" dirty="0" smtClean="0"/>
              <a:t>Б. Увеличение заработной платы</a:t>
            </a:r>
          </a:p>
          <a:p>
            <a:pPr>
              <a:buNone/>
            </a:pPr>
            <a:r>
              <a:rPr lang="ru-RU" dirty="0" smtClean="0"/>
              <a:t>В. Красивое рабочее место</a:t>
            </a:r>
          </a:p>
          <a:p>
            <a:pPr>
              <a:buNone/>
            </a:pPr>
            <a:r>
              <a:rPr lang="ru-RU" dirty="0" smtClean="0"/>
              <a:t>Г. Уважение трудовых интересов работников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2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2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и по запросу докумен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643050"/>
            <a:ext cx="3714744" cy="5214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Как называется основной документ, регулирующий трудовые отношения в РФ?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607219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А. Трудовой кодекс</a:t>
            </a:r>
          </a:p>
          <a:p>
            <a:pPr>
              <a:buNone/>
            </a:pPr>
            <a:r>
              <a:rPr lang="ru-RU" dirty="0" smtClean="0"/>
              <a:t>Б. Трудовая книжка</a:t>
            </a:r>
          </a:p>
          <a:p>
            <a:pPr>
              <a:buNone/>
            </a:pPr>
            <a:r>
              <a:rPr lang="ru-RU" dirty="0" smtClean="0"/>
              <a:t>В. Декларация о суверенитете России</a:t>
            </a:r>
          </a:p>
          <a:p>
            <a:pPr>
              <a:buNone/>
            </a:pPr>
            <a:r>
              <a:rPr lang="ru-RU" dirty="0" smtClean="0"/>
              <a:t>Г. Международные региональные акты в сфере труда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 </a:t>
            </a:r>
            <a:r>
              <a:rPr lang="ru-RU" b="1" dirty="0" smtClean="0"/>
              <a:t>Как называется документ, подтверждающий трудовую деятельность работника?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40" y="2571744"/>
            <a:ext cx="500066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А. Санитарная книжка</a:t>
            </a:r>
          </a:p>
          <a:p>
            <a:pPr>
              <a:buNone/>
            </a:pPr>
            <a:r>
              <a:rPr lang="ru-RU" dirty="0" smtClean="0"/>
              <a:t>Б. Резюме</a:t>
            </a:r>
          </a:p>
          <a:p>
            <a:pPr>
              <a:buNone/>
            </a:pPr>
            <a:r>
              <a:rPr lang="ru-RU" dirty="0" smtClean="0"/>
              <a:t>В. Трудовая книжка</a:t>
            </a:r>
          </a:p>
          <a:p>
            <a:pPr>
              <a:buNone/>
            </a:pPr>
            <a:r>
              <a:rPr lang="ru-RU" dirty="0" smtClean="0"/>
              <a:t>Г. Диплом</a:t>
            </a:r>
          </a:p>
          <a:p>
            <a:endParaRPr lang="ru-RU" dirty="0"/>
          </a:p>
        </p:txBody>
      </p:sp>
      <p:pic>
        <p:nvPicPr>
          <p:cNvPr id="38916" name="Picture 4" descr="Картинки по запросу человечек с документ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1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000240"/>
            <a:ext cx="4643390" cy="45719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Каков испытательный срок при приеме на работу для лиц, не достигших 18 лет?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64318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А. Три месяца</a:t>
            </a:r>
          </a:p>
          <a:p>
            <a:pPr>
              <a:buNone/>
            </a:pPr>
            <a:r>
              <a:rPr lang="ru-RU" dirty="0" smtClean="0"/>
              <a:t>Б. Не устанавливается</a:t>
            </a:r>
          </a:p>
          <a:p>
            <a:pPr>
              <a:buNone/>
            </a:pPr>
            <a:r>
              <a:rPr lang="ru-RU" dirty="0" smtClean="0"/>
              <a:t>В. Две недели</a:t>
            </a:r>
          </a:p>
          <a:p>
            <a:pPr>
              <a:buNone/>
            </a:pPr>
            <a:r>
              <a:rPr lang="ru-RU" dirty="0" smtClean="0"/>
              <a:t>Г. Месяц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расторгнуть догов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0"/>
            <a:ext cx="2428860" cy="2577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7143768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Для того, чтобы расторгнуть трудовой договор с работником до 18 лет, работодатель обязан: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4454525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b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А. Выплатить ему компенсацию в размере месячной заработной платы</a:t>
            </a:r>
          </a:p>
          <a:p>
            <a:pPr>
              <a:buNone/>
            </a:pPr>
            <a:r>
              <a:rPr lang="ru-RU" dirty="0" smtClean="0"/>
              <a:t>Б. Получить разрешение от родителей</a:t>
            </a:r>
          </a:p>
          <a:p>
            <a:pPr>
              <a:buNone/>
            </a:pPr>
            <a:r>
              <a:rPr lang="ru-RU" dirty="0" smtClean="0"/>
              <a:t>В. Получить согласие государственной инспекции труда и комиссии по делам несовершеннолетних и защите их прав</a:t>
            </a:r>
          </a:p>
          <a:p>
            <a:pPr>
              <a:buNone/>
            </a:pPr>
            <a:r>
              <a:rPr lang="ru-RU" dirty="0" smtClean="0"/>
              <a:t>Г. Объявить работнику о расторжении договора не позднее, чем за две недели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s://pp.vk.me/c638528/v638528182/1f204/5Xl3ennAi6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636"/>
            <a:ext cx="7572396" cy="128588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b="1" dirty="0" smtClean="0"/>
              <a:t>https://vk.com/fppkorg</a:t>
            </a:r>
            <a:endParaRPr lang="ru-RU" sz="5400" b="1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l="25256" t="17577" r="13799" b="43360"/>
          <a:stretch>
            <a:fillRect/>
          </a:stretch>
        </p:blipFill>
        <p:spPr bwMode="auto">
          <a:xfrm>
            <a:off x="0" y="0"/>
            <a:ext cx="91440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 descr="https://im3-tub-ru.yandex.net/i?id=166ac48d4927c2e5c2d7a158c4e01606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929198"/>
            <a:ext cx="1428718" cy="1428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l="69140" t="18554" r="13799" b="37968"/>
          <a:stretch>
            <a:fillRect/>
          </a:stretch>
        </p:blipFill>
        <p:spPr bwMode="auto">
          <a:xfrm>
            <a:off x="4143372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2928926" y="2571744"/>
            <a:ext cx="2214578" cy="19288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4214810" y="4500570"/>
            <a:ext cx="4357718" cy="2143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428736"/>
            <a:ext cx="3071834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Оставить отзыв о </a:t>
            </a:r>
            <a:r>
              <a:rPr lang="ru-RU" sz="3200" b="1" dirty="0" err="1" smtClean="0"/>
              <a:t>профуроке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здесь!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633829/v633829182/10cc3/4Tj3i4b6T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2919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2143116"/>
            <a:ext cx="4214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Победители конкурса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3357562"/>
            <a:ext cx="4286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Горбачева Екатерина</a:t>
            </a:r>
          </a:p>
          <a:p>
            <a:pPr algn="ctr"/>
            <a:r>
              <a:rPr lang="ru-RU" sz="2400" dirty="0" smtClean="0"/>
              <a:t>МБОУ СОШ №28 </a:t>
            </a:r>
          </a:p>
          <a:p>
            <a:pPr algn="ctr"/>
            <a:r>
              <a:rPr lang="ru-RU" sz="2400" dirty="0" smtClean="0"/>
              <a:t>г. Владивосток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pp.userapi.com/c630521/v630521182/208bb/1zVBwZ3CAJ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85918" y="214290"/>
            <a:ext cx="57864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Ученики МБОУ СОШ №8 </a:t>
            </a:r>
          </a:p>
          <a:p>
            <a:pPr algn="ctr"/>
            <a:r>
              <a:rPr lang="ru-RU" sz="2800" dirty="0" smtClean="0"/>
              <a:t>г. Большой Камень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t="19000"/>
          <a:stretch>
            <a:fillRect/>
          </a:stretch>
        </p:blipFill>
        <p:spPr bwMode="auto">
          <a:xfrm>
            <a:off x="0" y="0"/>
            <a:ext cx="90011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05687a35-7df0-4508-be3e-a742828ab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71670" y="214290"/>
            <a:ext cx="52864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Гасан</a:t>
            </a:r>
            <a:r>
              <a:rPr lang="ru-RU" sz="3200" dirty="0" smtClean="0"/>
              <a:t> Алиев </a:t>
            </a:r>
          </a:p>
          <a:p>
            <a:pPr algn="ctr"/>
            <a:r>
              <a:rPr lang="ru-RU" sz="3200" dirty="0" smtClean="0"/>
              <a:t>МАОУ СОШ №25 г. Уссурийск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Ученики МБОУ СОШ №37 и МБОУ СОШ №76 г. Владивостока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userapi.com/c638317/v638317925/46ca4/Z6NQVxuGCC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3857652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s://pp.userapi.com/c638317/v638317925/46cb7/HoWXg0_wUt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333485"/>
            <a:ext cx="4143372" cy="5524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Студенты Приморского индустриального колледжа г. Арсеньева  </a:t>
            </a:r>
            <a:endParaRPr lang="ru-RU" sz="3200" dirty="0"/>
          </a:p>
        </p:txBody>
      </p:sp>
      <p:pic>
        <p:nvPicPr>
          <p:cNvPr id="47106" name="Picture 2" descr="https://pp.userapi.com/c836327/v836327182/37f22/yUt-NNxWIl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6357982" cy="5214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Дмитрий </a:t>
            </a:r>
            <a:r>
              <a:rPr lang="ru-RU" dirty="0" err="1" smtClean="0"/>
              <a:t>Чудов</a:t>
            </a:r>
            <a:r>
              <a:rPr lang="ru-RU" dirty="0" smtClean="0"/>
              <a:t>, ученик 8 класса МБОУ СОШ №42 г. Владивостока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p.userapi.com/c638925/v638925925/52407/A_AmmUaeuZ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Студенты Приморского политехнического колледжа г. Владивостока 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pp.userapi.com/c604725/v604725925/2fd8f/nG-rbMgn-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8715436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501090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002060"/>
                </a:solidFill>
              </a:rPr>
              <a:t>Хочешь перемен к лучшему?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4338" name="Picture 2" descr="Картинки по запросу профсою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00306"/>
            <a:ext cx="8404770" cy="40719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202" y="1428736"/>
            <a:ext cx="66607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Вступай в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профсоюз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igslide.ru/images/22/21078/960/img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7818991" cy="5864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Картинки по запросу россия на карте 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8786874" cy="42148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Профсоюзы</a:t>
            </a:r>
            <a:r>
              <a:rPr lang="ru-RU" dirty="0" smtClean="0"/>
              <a:t> – это многочисленная и международная организация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4357694"/>
            <a:ext cx="545938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glow rad="139700">
              <a:schemeClr val="accent3">
                <a:satMod val="175000"/>
                <a:alpha val="40000"/>
              </a:schemeClr>
            </a:glow>
            <a:softEdge rad="127000"/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tabLst>
                <a:tab pos="447675" algn="l"/>
              </a:tabLst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Более 20 миллионов человек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H="1">
            <a:off x="6107917" y="2821777"/>
            <a:ext cx="2500330" cy="17145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72066" y="1857364"/>
            <a:ext cx="2746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155.000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человек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001024" y="4929198"/>
            <a:ext cx="785818" cy="12858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1643050"/>
            <a:ext cx="76978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такое трудовые права? 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60" name="Picture 4" descr="Картинки по запросу трудовые права человечки"/>
          <p:cNvPicPr>
            <a:picLocks noChangeAspect="1" noChangeArrowheads="1"/>
          </p:cNvPicPr>
          <p:nvPr/>
        </p:nvPicPr>
        <p:blipFill>
          <a:blip r:embed="rId2"/>
          <a:srcRect t="7628" b="14182"/>
          <a:stretch>
            <a:fillRect/>
          </a:stretch>
        </p:blipFill>
        <p:spPr bwMode="auto">
          <a:xfrm>
            <a:off x="1857356" y="2500306"/>
            <a:ext cx="550069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Картинки по запросу человечки отдых"/>
          <p:cNvPicPr>
            <a:picLocks noChangeAspect="1" noChangeArrowheads="1"/>
          </p:cNvPicPr>
          <p:nvPr/>
        </p:nvPicPr>
        <p:blipFill>
          <a:blip r:embed="rId3"/>
          <a:srcRect r="15150"/>
          <a:stretch>
            <a:fillRect/>
          </a:stretch>
        </p:blipFill>
        <p:spPr bwMode="auto">
          <a:xfrm>
            <a:off x="7000892" y="4500570"/>
            <a:ext cx="200027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8"/>
            <a:ext cx="2214554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357562"/>
            <a:ext cx="8229600" cy="2357454"/>
          </a:xfrm>
        </p:spPr>
        <p:txBody>
          <a:bodyPr/>
          <a:lstStyle/>
          <a:p>
            <a:pPr lvl="0" algn="ctr">
              <a:buNone/>
            </a:pPr>
            <a:r>
              <a:rPr lang="ru-RU" dirty="0" smtClean="0"/>
              <a:t>	Гражданин России может вступать в трудовые отношения с </a:t>
            </a:r>
            <a:r>
              <a:rPr lang="ru-RU" b="1" dirty="0" smtClean="0"/>
              <a:t>16</a:t>
            </a:r>
            <a:r>
              <a:rPr lang="ru-RU" dirty="0" smtClean="0"/>
              <a:t> лет, но можно и с </a:t>
            </a:r>
            <a:r>
              <a:rPr lang="ru-RU" b="1" dirty="0" smtClean="0"/>
              <a:t>14-15</a:t>
            </a:r>
            <a:r>
              <a:rPr lang="ru-RU" dirty="0" smtClean="0"/>
              <a:t> лет, при условии, что родители дают на это свое </a:t>
            </a:r>
            <a:r>
              <a:rPr lang="ru-RU" u="sng" dirty="0" smtClean="0"/>
              <a:t>письменное согласие</a:t>
            </a:r>
          </a:p>
          <a:p>
            <a:pPr algn="ctr"/>
            <a:endParaRPr lang="ru-RU" dirty="0"/>
          </a:p>
        </p:txBody>
      </p:sp>
      <p:pic>
        <p:nvPicPr>
          <p:cNvPr id="20482" name="Picture 2" descr="Картинки по запросу работа несовершеннолетни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143636" cy="2586103"/>
          </a:xfrm>
          <a:prstGeom prst="rect">
            <a:avLst/>
          </a:prstGeom>
          <a:noFill/>
        </p:spPr>
      </p:pic>
      <p:pic>
        <p:nvPicPr>
          <p:cNvPr id="20484" name="Picture 4" descr="Картинки по запросу важ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0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4857784" cy="3000396"/>
          </a:xfrm>
        </p:spPr>
        <p:txBody>
          <a:bodyPr/>
          <a:lstStyle/>
          <a:p>
            <a:pPr lvl="0" algn="ctr">
              <a:buNone/>
            </a:pPr>
            <a:r>
              <a:rPr lang="ru-RU" dirty="0" smtClean="0"/>
              <a:t>	При приеме на работу несовершеннолетнему </a:t>
            </a:r>
          </a:p>
          <a:p>
            <a:pPr lvl="0" algn="ctr">
              <a:buNone/>
            </a:pPr>
            <a:r>
              <a:rPr lang="ru-RU" b="1" u="sng" dirty="0" smtClean="0"/>
              <a:t>не устанавливается</a:t>
            </a:r>
            <a:r>
              <a:rPr lang="ru-RU" b="1" dirty="0" smtClean="0"/>
              <a:t> </a:t>
            </a:r>
            <a:r>
              <a:rPr lang="ru-RU" dirty="0" smtClean="0"/>
              <a:t>испытательный срок</a:t>
            </a:r>
          </a:p>
          <a:p>
            <a:endParaRPr lang="ru-RU" dirty="0"/>
          </a:p>
        </p:txBody>
      </p:sp>
      <p:pic>
        <p:nvPicPr>
          <p:cNvPr id="22530" name="Picture 2" descr="Картинки по запросу испытательный срок к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28604"/>
            <a:ext cx="3217402" cy="2040365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500694" y="1285860"/>
            <a:ext cx="3214710" cy="2857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5857884" y="428604"/>
            <a:ext cx="2500330" cy="20002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571604" y="3214686"/>
            <a:ext cx="7143800" cy="954107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hicago" pitchFamily="34" charset="0"/>
              </a:rPr>
              <a:t>ПРОДОЛЖИТЕЛЬНОСТЬ РАБОЧЕГО ВРЕМЕНИ</a:t>
            </a:r>
            <a:endParaRPr lang="ru-RU" sz="2800" dirty="0">
              <a:latin typeface="Chicago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2976" y="4572008"/>
            <a:ext cx="2214578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entTitul" pitchFamily="82" charset="-52"/>
              </a:rPr>
              <a:t>14-16 лет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entTitul" pitchFamily="82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310408" y="4572008"/>
            <a:ext cx="36761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entTitul" pitchFamily="82" charset="-52"/>
              </a:rPr>
              <a:t> 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entTitul" pitchFamily="82" charset="-52"/>
              </a:rPr>
              <a:t>не более 24 часов в неделю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142976" y="5643578"/>
            <a:ext cx="2214578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entTitul" pitchFamily="82" charset="-52"/>
              </a:rPr>
              <a:t>16-18 лет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BentTitul" pitchFamily="82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10408" y="5715016"/>
            <a:ext cx="36761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BentTitul" pitchFamily="82" charset="-52"/>
              </a:rPr>
              <a:t> не более 35 часов в неделю</a:t>
            </a:r>
            <a:endParaRPr lang="ru-RU" sz="2000" dirty="0"/>
          </a:p>
        </p:txBody>
      </p:sp>
      <p:pic>
        <p:nvPicPr>
          <p:cNvPr id="22538" name="Picture 10" descr="Картинки по запросу рабочее время 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143248"/>
            <a:ext cx="1357322" cy="1095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643182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нельзя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работать на вредном производстве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578" name="Picture 2" descr="Картинки по запросу вредное производ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929066"/>
            <a:ext cx="4214810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Картинки по запросу вредное производство рабо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29066"/>
            <a:ext cx="4929190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Картинки по запросу вредное производство рабо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86314" cy="266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6" name="Picture 10" descr="Картинки по запросу вредное производств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"/>
            <a:ext cx="4286248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214686"/>
            <a:ext cx="7358114" cy="216850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3600" b="1" u="sng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нельзя</a:t>
            </a:r>
            <a:r>
              <a:rPr lang="ru-RU" sz="36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торговать спиртными и табачными изделиями, работать в игорном бизнесе</a:t>
            </a:r>
            <a:endParaRPr lang="ru-RU" sz="3600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554" name="Picture 2" descr="Картинки по запросу нельзя продавать спиртно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85728"/>
            <a:ext cx="2357454" cy="2357454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нельзя сигаре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2357454" cy="2285992"/>
          </a:xfrm>
          <a:prstGeom prst="rect">
            <a:avLst/>
          </a:prstGeom>
          <a:noFill/>
        </p:spPr>
      </p:pic>
      <p:pic>
        <p:nvPicPr>
          <p:cNvPr id="23558" name="Picture 6" descr="Картинки по запросу запрещено кар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57166"/>
            <a:ext cx="2285984" cy="2285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514</Words>
  <PresentationFormat>Экран (4:3)</PresentationFormat>
  <Paragraphs>106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Знай свои  трудовые права!</vt:lpstr>
      <vt:lpstr>Что такое профсоюз?</vt:lpstr>
      <vt:lpstr>Слайд 3</vt:lpstr>
      <vt:lpstr>Профсоюзы – это многочисленная и международная организация</vt:lpstr>
      <vt:lpstr>Слайд 5</vt:lpstr>
      <vt:lpstr>Слайд 6</vt:lpstr>
      <vt:lpstr>Слайд 7</vt:lpstr>
      <vt:lpstr>нельзя работать на вредном производстве </vt:lpstr>
      <vt:lpstr>Слайд 9</vt:lpstr>
      <vt:lpstr>Слайд 10</vt:lpstr>
      <vt:lpstr>Слайд 11</vt:lpstr>
      <vt:lpstr>Слайд 12</vt:lpstr>
      <vt:lpstr>Слайд 13</vt:lpstr>
      <vt:lpstr>Профсоюзная викторина</vt:lpstr>
      <vt:lpstr>Сколько человек нужно, чтобы создать профсоюз?</vt:lpstr>
      <vt:lpstr>В каком возрасте можно  вступать в профсоюз?  </vt:lpstr>
      <vt:lpstr>Какой праздник связан с историей профсоюзного движения?  </vt:lpstr>
      <vt:lpstr>С какого возраста гражданин России может работать?  </vt:lpstr>
      <vt:lpstr>Каким будет рабочий день 14-летнего подростка? </vt:lpstr>
      <vt:lpstr>За что борются профсоюзы? (несколько правильных ответов) </vt:lpstr>
      <vt:lpstr>Как называется основной документ, регулирующий трудовые отношения в РФ? </vt:lpstr>
      <vt:lpstr> Как называется документ, подтверждающий трудовую деятельность работника? </vt:lpstr>
      <vt:lpstr>Каков испытательный срок при приеме на работу для лиц, не достигших 18 лет? </vt:lpstr>
      <vt:lpstr>Для того, чтобы расторгнуть трудовой договор с работником до 18 лет, работодатель обязан:</vt:lpstr>
      <vt:lpstr>Слайд 25</vt:lpstr>
      <vt:lpstr>https://vk.com/fppkorg</vt:lpstr>
      <vt:lpstr>Слайд 27</vt:lpstr>
      <vt:lpstr>Слайд 28</vt:lpstr>
      <vt:lpstr>Слайд 29</vt:lpstr>
      <vt:lpstr>Слайд 30</vt:lpstr>
      <vt:lpstr> Ученики МБОУ СОШ №37 и МБОУ СОШ №76 г. Владивостока</vt:lpstr>
      <vt:lpstr>Студенты Приморского индустриального колледжа г. Арсеньева  </vt:lpstr>
      <vt:lpstr>Дмитрий Чудов, ученик 8 класса МБОУ СОШ №42 г. Владивостока </vt:lpstr>
      <vt:lpstr>Студенты Приморского политехнического колледжа г. Владивостока </vt:lpstr>
      <vt:lpstr>Хочешь перемен к лучшему? 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Знай свои трудовые права!</dc:title>
  <dc:creator>Press3</dc:creator>
  <cp:lastModifiedBy>press3</cp:lastModifiedBy>
  <cp:revision>50</cp:revision>
  <dcterms:created xsi:type="dcterms:W3CDTF">2017-02-27T03:33:39Z</dcterms:created>
  <dcterms:modified xsi:type="dcterms:W3CDTF">2017-06-13T05:49:42Z</dcterms:modified>
</cp:coreProperties>
</file>