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5"/>
  </p:handout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74" r:id="rId11"/>
    <p:sldId id="267" r:id="rId12"/>
    <p:sldId id="276" r:id="rId13"/>
    <p:sldId id="279" r:id="rId14"/>
    <p:sldId id="281" r:id="rId15"/>
    <p:sldId id="282" r:id="rId16"/>
    <p:sldId id="285" r:id="rId17"/>
    <p:sldId id="287" r:id="rId18"/>
    <p:sldId id="286" r:id="rId19"/>
    <p:sldId id="284" r:id="rId20"/>
    <p:sldId id="288" r:id="rId21"/>
    <p:sldId id="289" r:id="rId22"/>
    <p:sldId id="290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59" r="47794"/>
          <a:stretch/>
        </p:blipFill>
        <p:spPr>
          <a:xfrm>
            <a:off x="-1" y="0"/>
            <a:ext cx="4356849" cy="6858000"/>
          </a:xfrm>
          <a:prstGeom prst="rect">
            <a:avLst/>
          </a:prstGeom>
          <a:effectLst/>
        </p:spPr>
      </p:pic>
      <p:sp>
        <p:nvSpPr>
          <p:cNvPr id="8" name="Прямоугольник 7"/>
          <p:cNvSpPr/>
          <p:nvPr userDrawn="1"/>
        </p:nvSpPr>
        <p:spPr>
          <a:xfrm>
            <a:off x="0" y="0"/>
            <a:ext cx="324074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1545021" y="2421469"/>
            <a:ext cx="5990896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dirty="0" smtClean="0"/>
              <a:t>Проект</a:t>
            </a:r>
            <a:br>
              <a:rPr lang="ru-RU" sz="6000" dirty="0" smtClean="0"/>
            </a:br>
            <a:r>
              <a:rPr lang="ru-RU" sz="6000" dirty="0" smtClean="0"/>
              <a:t> «Знай свои трудовые права!» </a:t>
            </a:r>
            <a:endParaRPr lang="ru-RU" sz="6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54924" y="0"/>
            <a:ext cx="5307724" cy="48587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Федерация профсоюзов Приморского края</a:t>
            </a:r>
            <a:endParaRPr lang="ru-RU" sz="2000" b="1" dirty="0">
              <a:ln w="12700">
                <a:noFill/>
                <a:prstDash val="solid"/>
              </a:ln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098" name="Picture 2" descr="Картинки по запросу трудовые права картинки"/>
          <p:cNvPicPr>
            <a:picLocks noChangeAspect="1" noChangeArrowheads="1"/>
          </p:cNvPicPr>
          <p:nvPr/>
        </p:nvPicPr>
        <p:blipFill>
          <a:blip r:embed="rId3" cstate="print"/>
          <a:srcRect l="6478" t="7632" r="4891" b="15095"/>
          <a:stretch>
            <a:fillRect/>
          </a:stretch>
        </p:blipFill>
        <p:spPr bwMode="auto">
          <a:xfrm>
            <a:off x="3549870" y="4843769"/>
            <a:ext cx="1984380" cy="1618593"/>
          </a:xfrm>
          <a:prstGeom prst="rect">
            <a:avLst/>
          </a:prstGeom>
          <a:noFill/>
        </p:spPr>
      </p:pic>
      <p:pic>
        <p:nvPicPr>
          <p:cNvPr id="4102" name="Picture 6" descr="Картинки по запросу ФППК"/>
          <p:cNvPicPr>
            <a:picLocks noChangeAspect="1" noChangeArrowheads="1"/>
          </p:cNvPicPr>
          <p:nvPr/>
        </p:nvPicPr>
        <p:blipFill>
          <a:blip r:embed="rId4" cstate="print"/>
          <a:srcRect l="661" b="8966"/>
          <a:stretch>
            <a:fillRect/>
          </a:stretch>
        </p:blipFill>
        <p:spPr bwMode="auto">
          <a:xfrm>
            <a:off x="4183119" y="655356"/>
            <a:ext cx="798785" cy="732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273" y="546406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памяткой несовершеннолетним </a:t>
            </a:r>
            <a:br>
              <a:rPr lang="ru-RU" dirty="0" smtClean="0"/>
            </a:br>
            <a:r>
              <a:rPr lang="ru-RU" dirty="0" smtClean="0"/>
              <a:t>при устройстве на работу</a:t>
            </a:r>
            <a:endParaRPr lang="ru-RU" dirty="0"/>
          </a:p>
        </p:txBody>
      </p:sp>
      <p:pic>
        <p:nvPicPr>
          <p:cNvPr id="70658" name="Picture 2" descr="\\Fppk-dataserver\дмсиор\Молодежный совет\Профуроки осень 2015-весна 2016\Фотографии с уроков\МБОУ СОШ №12\IMG_84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0538"/>
            <a:ext cx="4782207" cy="375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press1\Desktop\ПРОЕКТ ПРОФУРОКИ\УРОКИ\24 декабря 2015\IMG_8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0166" y="2165130"/>
            <a:ext cx="4198316" cy="356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Картинки по запросу памятка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710" y="10886"/>
            <a:ext cx="2968624" cy="2089831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работа картинка"/>
          <p:cNvPicPr>
            <a:picLocks noChangeAspect="1" noChangeArrowheads="1"/>
          </p:cNvPicPr>
          <p:nvPr/>
        </p:nvPicPr>
        <p:blipFill>
          <a:blip r:embed="rId5" cstate="print"/>
          <a:srcRect t="20971" b="34320"/>
          <a:stretch>
            <a:fillRect/>
          </a:stretch>
        </p:blipFill>
        <p:spPr bwMode="auto">
          <a:xfrm>
            <a:off x="7078890" y="6197634"/>
            <a:ext cx="2065110" cy="660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решение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41914" cy="1788206"/>
          </a:xfrm>
          <a:prstGeom prst="rect">
            <a:avLst/>
          </a:prstGeom>
          <a:noFill/>
        </p:spPr>
      </p:pic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9828"/>
            <a:ext cx="4452257" cy="2968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\\Fppk-dataserver\дмсиор\Молодежный совет\Профуроки осень 2015-весна 2016\Фотографии с уроков\МБОУ СОШ №64 г.Владивостока\в Вк\IMG_87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28055"/>
            <a:ext cx="4556235" cy="2710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6210" y="148514"/>
            <a:ext cx="6897790" cy="1143000"/>
          </a:xfrm>
        </p:spPr>
        <p:txBody>
          <a:bodyPr/>
          <a:lstStyle/>
          <a:p>
            <a:r>
              <a:rPr lang="ru-RU" dirty="0" smtClean="0"/>
              <a:t>Практический блок</a:t>
            </a:r>
            <a:endParaRPr lang="ru-RU" dirty="0"/>
          </a:p>
        </p:txBody>
      </p:sp>
      <p:pic>
        <p:nvPicPr>
          <p:cNvPr id="4" name="Picture 2" descr="\\Fppk-dataserver\дмсиор\Молодежный совет\Профуроки осень 2015-весна 2016\Фотографии с уроков\МБОУ СОШ №64 г.Владивостока\в Вк\IMG_88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0198" y="1334814"/>
            <a:ext cx="4398580" cy="3058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1" y="4038599"/>
            <a:ext cx="4191000" cy="2819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943" y="135752"/>
            <a:ext cx="7110248" cy="1143000"/>
          </a:xfrm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Профсоюзная викторина</a:t>
            </a:r>
            <a:endParaRPr lang="ru-RU" dirty="0"/>
          </a:p>
        </p:txBody>
      </p:sp>
      <p:pic>
        <p:nvPicPr>
          <p:cNvPr id="4" name="Picture 2" descr="\\Fppk-dataserver\дмсиор\Молодежный совет\Профуроки осень 2015-весна 2016\Фотографии с уроков\МБОУ СОШ №64 г.Владивостока\в Вк\IMG_89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8607" y="4277710"/>
            <a:ext cx="5364727" cy="2580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1177160"/>
            <a:ext cx="4466896" cy="3204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2964" y="1250487"/>
            <a:ext cx="4664911" cy="310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Картинки по запросу викторина карти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51142" y="4506687"/>
            <a:ext cx="1899138" cy="2351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4895"/>
            <a:ext cx="8229600" cy="1143000"/>
          </a:xfrm>
        </p:spPr>
        <p:txBody>
          <a:bodyPr/>
          <a:lstStyle/>
          <a:p>
            <a:r>
              <a:rPr lang="ru-RU" dirty="0" smtClean="0"/>
              <a:t>Обратная связь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430" y="1568669"/>
            <a:ext cx="8425542" cy="5023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Картинки по запросу документы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8486" y="0"/>
            <a:ext cx="1665514" cy="1649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фотоаппарат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" y="0"/>
            <a:ext cx="2852057" cy="15167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0658" y="198437"/>
            <a:ext cx="5889170" cy="1075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Коллективная фотография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1"/>
            <a:ext cx="4361793" cy="2907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4255" y="1295400"/>
            <a:ext cx="4455831" cy="297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1086" y="3646714"/>
            <a:ext cx="5540828" cy="3211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117" y="485183"/>
            <a:ext cx="5453743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Отзыв о проведенном уроке</a:t>
            </a:r>
            <a:endParaRPr lang="ru-RU" dirty="0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431312" y="2426933"/>
            <a:ext cx="5407025" cy="650875"/>
            <a:chOff x="1248" y="2030"/>
            <a:chExt cx="3406" cy="410"/>
          </a:xfrm>
        </p:grpSpPr>
        <p:sp>
          <p:nvSpPr>
            <p:cNvPr id="9" name="Line 8"/>
            <p:cNvSpPr>
              <a:spLocks noChangeShapeType="1"/>
            </p:cNvSpPr>
            <p:nvPr/>
          </p:nvSpPr>
          <p:spPr bwMode="gray">
            <a:xfrm>
              <a:off x="1630" y="2415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gray">
            <a:xfrm>
              <a:off x="1987" y="2072"/>
              <a:ext cx="124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 err="1" smtClean="0"/>
                <a:t>Фотоотчет</a:t>
              </a:r>
              <a:endParaRPr lang="en-US" sz="3200" dirty="0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gray">
            <a:xfrm>
              <a:off x="1324" y="2037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1</a:t>
              </a:r>
            </a:p>
          </p:txBody>
        </p:sp>
      </p:grp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2484236" y="3447505"/>
            <a:ext cx="6002347" cy="1423989"/>
            <a:chOff x="1283" y="1426"/>
            <a:chExt cx="3781" cy="897"/>
          </a:xfrm>
        </p:grpSpPr>
        <p:sp>
          <p:nvSpPr>
            <p:cNvPr id="14" name="Line 3"/>
            <p:cNvSpPr>
              <a:spLocks noChangeShapeType="1"/>
            </p:cNvSpPr>
            <p:nvPr/>
          </p:nvSpPr>
          <p:spPr bwMode="gray">
            <a:xfrm flipV="1">
              <a:off x="1581" y="2317"/>
              <a:ext cx="3462" cy="6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gray">
            <a:xfrm rot="3419336">
              <a:off x="1296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gray">
            <a:xfrm>
              <a:off x="1971" y="1434"/>
              <a:ext cx="3093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800" dirty="0" smtClean="0"/>
                <a:t>Отзыв о проведенном уроке (интересные истории, трудовой опыт учащихся и т.д.)</a:t>
              </a:r>
              <a:endParaRPr lang="en-US" sz="2800" dirty="0"/>
            </a:p>
          </p:txBody>
        </p:sp>
        <p:sp>
          <p:nvSpPr>
            <p:cNvPr id="17" name="Text Box 6"/>
            <p:cNvSpPr txBox="1">
              <a:spLocks noChangeArrowheads="1"/>
            </p:cNvSpPr>
            <p:nvPr/>
          </p:nvSpPr>
          <p:spPr bwMode="gray">
            <a:xfrm>
              <a:off x="1366" y="1426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en-US" sz="2400" b="1" dirty="0"/>
            </a:p>
          </p:txBody>
        </p:sp>
      </p:grpSp>
      <p:pic>
        <p:nvPicPr>
          <p:cNvPr id="7172" name="Picture 4" descr="Картинки по запросу отзыв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398" y="5060954"/>
            <a:ext cx="7610973" cy="1797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2928256" cy="6858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27936" t="10921" r="28049" b="8444"/>
          <a:stretch>
            <a:fillRect/>
          </a:stretch>
        </p:blipFill>
        <p:spPr bwMode="auto">
          <a:xfrm>
            <a:off x="3178629" y="0"/>
            <a:ext cx="5965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21128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478971" y="1111126"/>
            <a:ext cx="4136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Группа </a:t>
            </a:r>
            <a:r>
              <a:rPr lang="ru-RU" sz="2400" dirty="0" err="1" smtClean="0"/>
              <a:t>Вк</a:t>
            </a:r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 </a:t>
            </a:r>
            <a:r>
              <a:rPr lang="ru-RU" sz="2400" i="1" dirty="0" smtClean="0"/>
              <a:t>«Какой он – </a:t>
            </a:r>
            <a:r>
              <a:rPr lang="ru-RU" sz="2400" i="1" dirty="0" err="1" smtClean="0"/>
              <a:t>профурок</a:t>
            </a:r>
            <a:r>
              <a:rPr lang="ru-RU" sz="2400" i="1" dirty="0" smtClean="0"/>
              <a:t>?»</a:t>
            </a:r>
            <a:endParaRPr lang="ru-RU" sz="2400" i="1" dirty="0"/>
          </a:p>
        </p:txBody>
      </p:sp>
      <p:pic>
        <p:nvPicPr>
          <p:cNvPr id="33794" name="Picture 2" descr="https://pp.vk.me/c627222/v627222182/29872/tDhpeu7lURI.jpg"/>
          <p:cNvPicPr>
            <a:picLocks noChangeAspect="1" noChangeArrowheads="1"/>
          </p:cNvPicPr>
          <p:nvPr/>
        </p:nvPicPr>
        <p:blipFill>
          <a:blip r:embed="rId3" cstate="print"/>
          <a:srcRect l="66461" t="51302" r="-112"/>
          <a:stretch>
            <a:fillRect/>
          </a:stretch>
        </p:blipFill>
        <p:spPr bwMode="auto">
          <a:xfrm>
            <a:off x="500742" y="2525484"/>
            <a:ext cx="2307772" cy="2264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214649"/>
            <a:ext cx="3287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https://vk.com/public109543999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636"/>
            <a:ext cx="7572396" cy="128588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b="1" dirty="0" smtClean="0"/>
              <a:t>https://vk.com/fppkorg</a:t>
            </a:r>
            <a:endParaRPr lang="ru-RU" sz="5400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l="25256" t="17577" r="13799" b="43360"/>
          <a:stretch>
            <a:fillRect/>
          </a:stretch>
        </p:blipFill>
        <p:spPr bwMode="auto">
          <a:xfrm>
            <a:off x="0" y="0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 descr="https://im3-tub-ru.yandex.net/i?id=166ac48d4927c2e5c2d7a158c4e0160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929198"/>
            <a:ext cx="1428718" cy="1428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3396343" cy="6858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27540" t="14476" r="34309" b="4889"/>
          <a:stretch>
            <a:fillRect/>
          </a:stretch>
        </p:blipFill>
        <p:spPr bwMode="auto">
          <a:xfrm>
            <a:off x="979715" y="789214"/>
            <a:ext cx="6901543" cy="5176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pp.vk.me/c638528/v638528182/1f204/5Xl3ennAi6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4"/>
          <p:cNvSpPr>
            <a:spLocks noChangeArrowheads="1"/>
          </p:cNvSpPr>
          <p:nvPr/>
        </p:nvSpPr>
        <p:spPr bwMode="gray">
          <a:xfrm rot="3419336">
            <a:off x="2247440" y="4523798"/>
            <a:ext cx="812073" cy="1088341"/>
          </a:xfrm>
          <a:prstGeom prst="rect">
            <a:avLst/>
          </a:prstGeom>
          <a:gradFill rotWithShape="1">
            <a:gsLst>
              <a:gs pos="0">
                <a:srgbClr val="FF7C80"/>
              </a:gs>
              <a:gs pos="100000">
                <a:srgbClr val="FF7C8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7C80"/>
            </a:extrusionClr>
            <a:contourClr>
              <a:srgbClr val="FF7C80"/>
            </a:contourClr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124" y="500570"/>
            <a:ext cx="7788165" cy="79580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Проект </a:t>
            </a:r>
            <a:b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«Знай свои трудовые права»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71161" y="1713045"/>
            <a:ext cx="6699293" cy="2308226"/>
            <a:chOff x="1113" y="1701"/>
            <a:chExt cx="3837" cy="1454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789" y="3135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125" y="2007"/>
              <a:ext cx="498" cy="521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839" y="1701"/>
              <a:ext cx="3111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Лауреат региональной премии в области развития общественных связей «Серебряный Лучник» – Дальний Восток в номинации «Лучший проект в области социальных коммуникаций и благотворительности»</a:t>
              </a:r>
              <a:endParaRPr lang="en-US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152" y="2104"/>
              <a:ext cx="46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2013</a:t>
              </a:r>
              <a:endParaRPr lang="en-US" sz="2400" b="1" dirty="0"/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280745" y="4668478"/>
            <a:ext cx="6711461" cy="1199360"/>
            <a:chOff x="1183" y="2647"/>
            <a:chExt cx="3281" cy="377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733" y="2990"/>
              <a:ext cx="2731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35" y="2647"/>
              <a:ext cx="2541" cy="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/>
                <a:t>Участник премии активных граждан Общественной Палаты РФ </a:t>
              </a:r>
            </a:p>
            <a:p>
              <a:pPr algn="ctr"/>
              <a:r>
                <a:rPr lang="ru-RU" sz="2400" dirty="0" smtClean="0"/>
                <a:t>«Я – гражданин!</a:t>
              </a:r>
              <a:endParaRPr lang="en-US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183" y="2694"/>
              <a:ext cx="5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2</a:t>
              </a:r>
              <a:r>
                <a:rPr lang="ru-RU" sz="2400" b="1" dirty="0" smtClean="0"/>
                <a:t>015</a:t>
              </a:r>
              <a:endParaRPr lang="en-US" sz="2400" b="1" dirty="0"/>
            </a:p>
          </p:txBody>
        </p:sp>
      </p:grpSp>
      <p:pic>
        <p:nvPicPr>
          <p:cNvPr id="3075" name="Picture 3" descr="Картинки по запросу трудовые права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0977" y="5856514"/>
            <a:ext cx="1203023" cy="1001486"/>
          </a:xfrm>
          <a:prstGeom prst="rect">
            <a:avLst/>
          </a:prstGeom>
          <a:noFill/>
        </p:spPr>
      </p:pic>
      <p:pic>
        <p:nvPicPr>
          <p:cNvPr id="17410" name="Picture 2" descr="Картинки по запросу награды картинка"/>
          <p:cNvPicPr>
            <a:picLocks noChangeAspect="1" noChangeArrowheads="1"/>
          </p:cNvPicPr>
          <p:nvPr/>
        </p:nvPicPr>
        <p:blipFill>
          <a:blip r:embed="rId3" cstate="print"/>
          <a:srcRect l="9363" r="8447"/>
          <a:stretch>
            <a:fillRect/>
          </a:stretch>
        </p:blipFill>
        <p:spPr bwMode="auto">
          <a:xfrm>
            <a:off x="0" y="0"/>
            <a:ext cx="1992086" cy="2710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l="69140" t="18554" r="13799" b="37968"/>
          <a:stretch>
            <a:fillRect/>
          </a:stretch>
        </p:blipFill>
        <p:spPr bwMode="auto">
          <a:xfrm>
            <a:off x="4143372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2928926" y="2571744"/>
            <a:ext cx="2214578" cy="19288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214810" y="4500570"/>
            <a:ext cx="4357718" cy="2143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28736"/>
            <a:ext cx="3071834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Оставить отзыв о </a:t>
            </a:r>
            <a:r>
              <a:rPr lang="ru-RU" sz="3200" b="1" dirty="0" err="1" smtClean="0"/>
              <a:t>профуроке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здесь!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633829/v633829182/10cc3/4Tj3i4b6T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9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2143116"/>
            <a:ext cx="4214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Победители конкурса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3357562"/>
            <a:ext cx="4286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Горбачева Екатерина</a:t>
            </a:r>
          </a:p>
          <a:p>
            <a:pPr algn="ctr"/>
            <a:r>
              <a:rPr lang="ru-RU" sz="2400" dirty="0" smtClean="0"/>
              <a:t>МБОУ СОШ №28 </a:t>
            </a:r>
          </a:p>
          <a:p>
            <a:pPr algn="ctr"/>
            <a:r>
              <a:rPr lang="ru-RU" sz="2400" dirty="0" smtClean="0"/>
              <a:t>г. Владивосток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Ученики МБОУ СОШ №37 и МБОУ СОШ №76 г. Владивостока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userapi.com/c638317/v638317925/46ca4/Z6NQVxuGCC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3857652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pp.userapi.com/c638317/v638317925/46cb7/HoWXg0_wUt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33485"/>
            <a:ext cx="4143372" cy="5524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7285" y="285523"/>
            <a:ext cx="679268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Стань профсоюзным тренером вместе с нами!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pp.vk.me/c627728/v627728854/1c937/a7NybbKVKk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4" y="1491343"/>
            <a:ext cx="8547671" cy="5083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6248" y="542611"/>
            <a:ext cx="7241628" cy="79580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Знаниями о трудовом праве </a:t>
            </a:r>
            <a:b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 ребятами делятся студенты, прошедшие обучающий тренинг</a:t>
            </a:r>
            <a:endParaRPr lang="ru-RU" sz="32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269" y="1692166"/>
            <a:ext cx="7126936" cy="4971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8706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География проекта: </a:t>
            </a:r>
            <a:b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учебные заведения и детские центры отдыха</a:t>
            </a:r>
            <a:b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г. Владивостока и Приморского края</a:t>
            </a:r>
            <a:endParaRPr lang="ru-RU" sz="32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8434" name="Picture 2" descr="Картинки по запросу приморский кр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306" y="4466897"/>
            <a:ext cx="2813487" cy="2391103"/>
          </a:xfrm>
          <a:prstGeom prst="rect">
            <a:avLst/>
          </a:prstGeom>
          <a:noFill/>
        </p:spPr>
      </p:pic>
      <p:pic>
        <p:nvPicPr>
          <p:cNvPr id="18436" name="Picture 4" descr="https://pp.vk.me/c631618/v631618182/12b5a/ZgVStZGrRj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7655" y="1492469"/>
            <a:ext cx="5749158" cy="5365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408" y="1582671"/>
            <a:ext cx="3975592" cy="298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048" y="0"/>
            <a:ext cx="4897553" cy="795801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Ход урока</a:t>
            </a:r>
            <a:endParaRPr lang="ru-RU" sz="48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340793" y="2907155"/>
            <a:ext cx="5872169" cy="565150"/>
            <a:chOff x="1248" y="1434"/>
            <a:chExt cx="3699" cy="356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971" y="1434"/>
              <a:ext cx="29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Опрос учащихся о трудовом опыте</a:t>
              </a:r>
              <a:endParaRPr lang="en-US" sz="2400" dirty="0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332014" y="853284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917" y="2072"/>
              <a:ext cx="107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/>
                <a:t>Знакомство</a:t>
              </a:r>
              <a:endParaRPr lang="en-US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310500" y="1501060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985" y="2675"/>
              <a:ext cx="20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Информационный блок</a:t>
              </a:r>
              <a:endParaRPr lang="en-US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2</a:t>
              </a: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2344301" y="2204601"/>
            <a:ext cx="5386063" cy="565150"/>
            <a:chOff x="1248" y="3224"/>
            <a:chExt cx="3451" cy="356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980" y="3224"/>
              <a:ext cx="271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Раздача наглядного материала</a:t>
              </a:r>
              <a:endParaRPr lang="en-US" sz="2400" dirty="0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3</a:t>
              </a:r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2329682" y="3536081"/>
            <a:ext cx="5554669" cy="541338"/>
            <a:chOff x="1241" y="3244"/>
            <a:chExt cx="3499" cy="341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54" y="3270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989" y="3245"/>
              <a:ext cx="27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/>
                <a:t>Работа с памяткой</a:t>
              </a:r>
              <a:endParaRPr lang="en-US" sz="2400" dirty="0"/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5</a:t>
              </a:r>
            </a:p>
          </p:txBody>
        </p:sp>
      </p:grp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2346048" y="4223082"/>
            <a:ext cx="5105400" cy="565150"/>
            <a:chOff x="1248" y="2024"/>
            <a:chExt cx="3216" cy="356"/>
          </a:xfrm>
        </p:grpSpPr>
        <p:sp>
          <p:nvSpPr>
            <p:cNvPr id="2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gray">
            <a:xfrm>
              <a:off x="2018" y="2024"/>
              <a:ext cx="170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Практический блок</a:t>
              </a:r>
              <a:endParaRPr lang="en-US" sz="2400" dirty="0"/>
            </a:p>
          </p:txBody>
        </p:sp>
        <p:sp>
          <p:nvSpPr>
            <p:cNvPr id="3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en-US" sz="2400" b="1" dirty="0"/>
            </a:p>
          </p:txBody>
        </p:sp>
      </p:grpSp>
      <p:grpSp>
        <p:nvGrpSpPr>
          <p:cNvPr id="33" name="Group 12"/>
          <p:cNvGrpSpPr>
            <a:grpSpLocks/>
          </p:cNvGrpSpPr>
          <p:nvPr/>
        </p:nvGrpSpPr>
        <p:grpSpPr bwMode="auto">
          <a:xfrm>
            <a:off x="2355569" y="4851070"/>
            <a:ext cx="5105400" cy="574675"/>
            <a:chOff x="1248" y="2628"/>
            <a:chExt cx="3216" cy="362"/>
          </a:xfrm>
        </p:grpSpPr>
        <p:sp>
          <p:nvSpPr>
            <p:cNvPr id="34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gray">
            <a:xfrm>
              <a:off x="2019" y="2628"/>
              <a:ext cx="21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Профсоюзная викторина</a:t>
              </a:r>
              <a:endParaRPr lang="en-US" sz="2400" dirty="0"/>
            </a:p>
          </p:txBody>
        </p:sp>
        <p:sp>
          <p:nvSpPr>
            <p:cNvPr id="37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en-US" sz="2400" b="1" dirty="0"/>
            </a:p>
          </p:txBody>
        </p:sp>
      </p:grpSp>
      <p:grpSp>
        <p:nvGrpSpPr>
          <p:cNvPr id="38" name="Group 17"/>
          <p:cNvGrpSpPr>
            <a:grpSpLocks/>
          </p:cNvGrpSpPr>
          <p:nvPr/>
        </p:nvGrpSpPr>
        <p:grpSpPr bwMode="auto">
          <a:xfrm>
            <a:off x="2357347" y="5496631"/>
            <a:ext cx="5019293" cy="555625"/>
            <a:chOff x="1248" y="3230"/>
            <a:chExt cx="3216" cy="350"/>
          </a:xfrm>
        </p:grpSpPr>
        <p:sp>
          <p:nvSpPr>
            <p:cNvPr id="39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41" name="Text Box 20"/>
            <p:cNvSpPr txBox="1">
              <a:spLocks noChangeArrowheads="1"/>
            </p:cNvSpPr>
            <p:nvPr/>
          </p:nvSpPr>
          <p:spPr bwMode="gray">
            <a:xfrm>
              <a:off x="2029" y="3245"/>
              <a:ext cx="141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Обратная связь</a:t>
              </a:r>
              <a:endParaRPr lang="en-US" sz="2400" dirty="0"/>
            </a:p>
          </p:txBody>
        </p:sp>
        <p:sp>
          <p:nvSpPr>
            <p:cNvPr id="42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en-US" sz="2400" b="1" dirty="0"/>
            </a:p>
          </p:txBody>
        </p:sp>
      </p:grpSp>
      <p:grpSp>
        <p:nvGrpSpPr>
          <p:cNvPr id="43" name="Group 2"/>
          <p:cNvGrpSpPr>
            <a:grpSpLocks/>
          </p:cNvGrpSpPr>
          <p:nvPr/>
        </p:nvGrpSpPr>
        <p:grpSpPr bwMode="auto">
          <a:xfrm>
            <a:off x="2353344" y="6167282"/>
            <a:ext cx="5105406" cy="555625"/>
            <a:chOff x="1248" y="1440"/>
            <a:chExt cx="3216" cy="350"/>
          </a:xfrm>
        </p:grpSpPr>
        <p:sp>
          <p:nvSpPr>
            <p:cNvPr id="44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46" name="Text Box 5"/>
            <p:cNvSpPr txBox="1">
              <a:spLocks noChangeArrowheads="1"/>
            </p:cNvSpPr>
            <p:nvPr/>
          </p:nvSpPr>
          <p:spPr bwMode="gray">
            <a:xfrm>
              <a:off x="1971" y="1475"/>
              <a:ext cx="22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Коллективная фотография</a:t>
              </a:r>
              <a:endParaRPr lang="en-US" sz="2400" dirty="0"/>
            </a:p>
          </p:txBody>
        </p:sp>
        <p:sp>
          <p:nvSpPr>
            <p:cNvPr id="47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en-US" sz="2400" b="1" dirty="0"/>
            </a:p>
          </p:txBody>
        </p:sp>
      </p:grpSp>
      <p:pic>
        <p:nvPicPr>
          <p:cNvPr id="58370" name="Picture 2" descr="Картинки по запросу трудовой проце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0906" y="4916245"/>
            <a:ext cx="1443094" cy="1941755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2280745" cy="20495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17985"/>
            <a:ext cx="2270233" cy="252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87916"/>
            <a:ext cx="2259724" cy="237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713" y="0"/>
            <a:ext cx="6795313" cy="1143000"/>
          </a:xfrm>
        </p:spPr>
        <p:txBody>
          <a:bodyPr/>
          <a:lstStyle/>
          <a:p>
            <a:r>
              <a:rPr lang="ru-RU" dirty="0" smtClean="0"/>
              <a:t>Знакомство с участниками</a:t>
            </a:r>
            <a:endParaRPr lang="ru-RU" dirty="0"/>
          </a:p>
        </p:txBody>
      </p:sp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132"/>
          <a:stretch>
            <a:fillRect/>
          </a:stretch>
        </p:blipFill>
        <p:spPr bwMode="auto">
          <a:xfrm>
            <a:off x="1" y="1145629"/>
            <a:ext cx="9144000" cy="5712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Картинки по запросу знакомство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3857" cy="117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33197"/>
            <a:ext cx="7645150" cy="1143000"/>
          </a:xfrm>
        </p:spPr>
        <p:txBody>
          <a:bodyPr/>
          <a:lstStyle/>
          <a:p>
            <a:r>
              <a:rPr lang="ru-RU" dirty="0" smtClean="0"/>
              <a:t>Информационный блок</a:t>
            </a:r>
            <a:endParaRPr lang="ru-RU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54629"/>
            <a:ext cx="9144000" cy="5203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7214" y="3457903"/>
            <a:ext cx="3846786" cy="3400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Картинки по запросу практика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2797629" cy="1665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9627" y="266512"/>
            <a:ext cx="5992773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Раздача </a:t>
            </a:r>
            <a:br>
              <a:rPr lang="ru-RU" dirty="0" smtClean="0"/>
            </a:br>
            <a:r>
              <a:rPr lang="ru-RU" dirty="0" smtClean="0"/>
              <a:t>наглядного материала</a:t>
            </a:r>
            <a:endParaRPr lang="ru-RU" dirty="0"/>
          </a:p>
        </p:txBody>
      </p:sp>
      <p:pic>
        <p:nvPicPr>
          <p:cNvPr id="60419" name="Picture 3" descr="\\Fppk-dataserver\дмсиор\Молодежный совет\Профуроки осень 2015-весна 2016\Фотографии с уроков\МБОУ СОШ №64 г.Владивостока\в Вк\IMG_8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9028" y="1962617"/>
            <a:ext cx="4844972" cy="431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Картинки по запросу документы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-163286"/>
            <a:ext cx="2228396" cy="22283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59428"/>
            <a:ext cx="4503500" cy="4158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7196" y="285524"/>
            <a:ext cx="6469117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Опрос учащихся </a:t>
            </a:r>
            <a:br>
              <a:rPr lang="ru-RU" dirty="0" smtClean="0"/>
            </a:br>
            <a:r>
              <a:rPr lang="ru-RU" dirty="0" smtClean="0"/>
              <a:t>о трудовом опыте</a:t>
            </a:r>
            <a:endParaRPr lang="ru-RU" dirty="0"/>
          </a:p>
        </p:txBody>
      </p:sp>
      <p:pic>
        <p:nvPicPr>
          <p:cNvPr id="5" name="Picture 2" descr="\\Fppk-dataserver\дмсиор\Молодежный совет\Профуроки осень 2015-весна 2016\Фотографии с уроков\МБОУ СОШ №64 г.Владивостока\в Вк\IMG_8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942" y="1489466"/>
            <a:ext cx="3995057" cy="3770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Картинки по запросу опрос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1" y="0"/>
            <a:ext cx="1981200" cy="1861457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89314"/>
            <a:ext cx="5355771" cy="526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6914" y="4151822"/>
            <a:ext cx="3897086" cy="2706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169</Words>
  <Application>Microsoft Office PowerPoint</Application>
  <PresentationFormat>Экран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Проект  «Знай свои трудовые права!» </vt:lpstr>
      <vt:lpstr>Проект  «Знай свои трудовые права»</vt:lpstr>
      <vt:lpstr>Знаниями о трудовом праве  с ребятами делятся студенты, прошедшие обучающий тренинг</vt:lpstr>
      <vt:lpstr>    География проекта:       учебные заведения и детские центры отдыха    г. Владивостока и Приморского края</vt:lpstr>
      <vt:lpstr>Ход урока</vt:lpstr>
      <vt:lpstr>Знакомство с участниками</vt:lpstr>
      <vt:lpstr>Информационный блок</vt:lpstr>
      <vt:lpstr>Раздача  наглядного материала</vt:lpstr>
      <vt:lpstr>Опрос учащихся  о трудовом опыте</vt:lpstr>
      <vt:lpstr>Работа с памяткой несовершеннолетним  при устройстве на работу</vt:lpstr>
      <vt:lpstr>Практический блок</vt:lpstr>
      <vt:lpstr>Профсоюзная викторина</vt:lpstr>
      <vt:lpstr>Обратная связь</vt:lpstr>
      <vt:lpstr>Коллективная фотография</vt:lpstr>
      <vt:lpstr>Отзыв о проведенном уроке</vt:lpstr>
      <vt:lpstr>Слайд 16</vt:lpstr>
      <vt:lpstr>https://vk.com/fppkorg</vt:lpstr>
      <vt:lpstr>Слайд 18</vt:lpstr>
      <vt:lpstr>Слайд 19</vt:lpstr>
      <vt:lpstr>Слайд 20</vt:lpstr>
      <vt:lpstr>Слайд 21</vt:lpstr>
      <vt:lpstr> Ученики МБОУ СОШ №37 и МБОУ СОШ №76 г. Владивостока</vt:lpstr>
      <vt:lpstr>Стань профсоюзным тренером вместе с нами!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press3</cp:lastModifiedBy>
  <cp:revision>136</cp:revision>
  <dcterms:created xsi:type="dcterms:W3CDTF">2014-11-21T11:00:06Z</dcterms:created>
  <dcterms:modified xsi:type="dcterms:W3CDTF">2017-06-13T05:55:47Z</dcterms:modified>
</cp:coreProperties>
</file>