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5"/>
  </p:notesMasterIdLst>
  <p:handoutMasterIdLst>
    <p:handoutMasterId r:id="rId36"/>
  </p:handoutMasterIdLst>
  <p:sldIdLst>
    <p:sldId id="334" r:id="rId2"/>
    <p:sldId id="321" r:id="rId3"/>
    <p:sldId id="323" r:id="rId4"/>
    <p:sldId id="339" r:id="rId5"/>
    <p:sldId id="333" r:id="rId6"/>
    <p:sldId id="340" r:id="rId7"/>
    <p:sldId id="341" r:id="rId8"/>
    <p:sldId id="336" r:id="rId9"/>
    <p:sldId id="337" r:id="rId10"/>
    <p:sldId id="338" r:id="rId11"/>
    <p:sldId id="342" r:id="rId12"/>
    <p:sldId id="344" r:id="rId13"/>
    <p:sldId id="350" r:id="rId14"/>
    <p:sldId id="351" r:id="rId15"/>
    <p:sldId id="347" r:id="rId16"/>
    <p:sldId id="346" r:id="rId17"/>
    <p:sldId id="345" r:id="rId18"/>
    <p:sldId id="348" r:id="rId19"/>
    <p:sldId id="343" r:id="rId20"/>
    <p:sldId id="349" r:id="rId21"/>
    <p:sldId id="271" r:id="rId22"/>
    <p:sldId id="270" r:id="rId23"/>
    <p:sldId id="275" r:id="rId24"/>
    <p:sldId id="327" r:id="rId25"/>
    <p:sldId id="325" r:id="rId26"/>
    <p:sldId id="281" r:id="rId27"/>
    <p:sldId id="278" r:id="rId28"/>
    <p:sldId id="294" r:id="rId29"/>
    <p:sldId id="313" r:id="rId30"/>
    <p:sldId id="314" r:id="rId31"/>
    <p:sldId id="352" r:id="rId32"/>
    <p:sldId id="353" r:id="rId33"/>
    <p:sldId id="354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-229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BDB562-BA51-4150-9632-7A3EAB467413}" type="doc">
      <dgm:prSet loTypeId="urn:microsoft.com/office/officeart/2005/8/layout/radial5" loCatId="cycle" qsTypeId="urn:microsoft.com/office/officeart/2005/8/quickstyle/3d1" qsCatId="3D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6A968136-84C6-42A4-B0C2-FB883E010311}">
      <dgm:prSet phldrT="[Текст]" custT="1"/>
      <dgm:spPr/>
      <dgm:t>
        <a:bodyPr/>
        <a:lstStyle/>
        <a:p>
          <a:r>
            <a:rPr lang="ru-RU" sz="4800" dirty="0" smtClean="0"/>
            <a:t>Труд </a:t>
          </a:r>
          <a:endParaRPr lang="ru-RU" sz="4800" dirty="0"/>
        </a:p>
      </dgm:t>
    </dgm:pt>
    <dgm:pt modelId="{F1009B84-6E37-4EE9-AE1F-8B1D7CC537B9}" type="parTrans" cxnId="{DAED7A44-4B36-46E7-9FBB-230DB37700FA}">
      <dgm:prSet/>
      <dgm:spPr/>
      <dgm:t>
        <a:bodyPr/>
        <a:lstStyle/>
        <a:p>
          <a:endParaRPr lang="ru-RU" sz="2400"/>
        </a:p>
      </dgm:t>
    </dgm:pt>
    <dgm:pt modelId="{05E31016-7E66-487E-846C-17CCEDE13851}" type="sibTrans" cxnId="{DAED7A44-4B36-46E7-9FBB-230DB37700FA}">
      <dgm:prSet/>
      <dgm:spPr/>
      <dgm:t>
        <a:bodyPr/>
        <a:lstStyle/>
        <a:p>
          <a:endParaRPr lang="ru-RU" sz="2400"/>
        </a:p>
      </dgm:t>
    </dgm:pt>
    <dgm:pt modelId="{10A46FDD-7F64-472A-A1F1-C8B9B71E3415}">
      <dgm:prSet phldrT="[Текст]" custT="1"/>
      <dgm:spPr/>
      <dgm:t>
        <a:bodyPr/>
        <a:lstStyle/>
        <a:p>
          <a:r>
            <a:rPr lang="ru-RU" sz="2000" dirty="0" smtClean="0"/>
            <a:t>Безопасен</a:t>
          </a:r>
          <a:r>
            <a:rPr lang="ru-RU" sz="1800" dirty="0" smtClean="0"/>
            <a:t> </a:t>
          </a:r>
          <a:endParaRPr lang="ru-RU" sz="1800" dirty="0"/>
        </a:p>
      </dgm:t>
    </dgm:pt>
    <dgm:pt modelId="{7F4B0D82-B2ED-48EE-91FC-10674B716F67}" type="parTrans" cxnId="{6EF2823F-0B16-4FEC-9DBB-FF5BB73981BA}">
      <dgm:prSet custT="1"/>
      <dgm:spPr/>
      <dgm:t>
        <a:bodyPr/>
        <a:lstStyle/>
        <a:p>
          <a:endParaRPr lang="ru-RU" sz="700"/>
        </a:p>
      </dgm:t>
    </dgm:pt>
    <dgm:pt modelId="{4DC4F5B1-B3D2-4B32-9D3A-D7BE2089DCEA}" type="sibTrans" cxnId="{6EF2823F-0B16-4FEC-9DBB-FF5BB73981BA}">
      <dgm:prSet/>
      <dgm:spPr/>
      <dgm:t>
        <a:bodyPr/>
        <a:lstStyle/>
        <a:p>
          <a:endParaRPr lang="ru-RU" sz="2400"/>
        </a:p>
      </dgm:t>
    </dgm:pt>
    <dgm:pt modelId="{94E35EBB-BB7F-4A00-8D14-F69B7135D3D3}">
      <dgm:prSet phldrT="[Текст]" custT="1"/>
      <dgm:spPr/>
      <dgm:t>
        <a:bodyPr/>
        <a:lstStyle/>
        <a:p>
          <a:pPr marL="0" indent="0"/>
          <a:r>
            <a:rPr lang="ru-RU" sz="2000" dirty="0" smtClean="0"/>
            <a:t>Доброволен</a:t>
          </a:r>
          <a:r>
            <a:rPr lang="ru-RU" sz="1800" dirty="0" smtClean="0"/>
            <a:t> </a:t>
          </a:r>
          <a:endParaRPr lang="ru-RU" sz="1800" dirty="0"/>
        </a:p>
      </dgm:t>
    </dgm:pt>
    <dgm:pt modelId="{81F027B7-9ADE-4111-9E08-ED43615CE4DC}" type="parTrans" cxnId="{993DF137-031C-42EB-98B8-B58D76F6CC1E}">
      <dgm:prSet custT="1"/>
      <dgm:spPr/>
      <dgm:t>
        <a:bodyPr/>
        <a:lstStyle/>
        <a:p>
          <a:endParaRPr lang="ru-RU" sz="700"/>
        </a:p>
      </dgm:t>
    </dgm:pt>
    <dgm:pt modelId="{F411638B-2AF5-4B24-B193-D4E2F98992B1}" type="sibTrans" cxnId="{993DF137-031C-42EB-98B8-B58D76F6CC1E}">
      <dgm:prSet/>
      <dgm:spPr/>
      <dgm:t>
        <a:bodyPr/>
        <a:lstStyle/>
        <a:p>
          <a:endParaRPr lang="ru-RU" sz="2400"/>
        </a:p>
      </dgm:t>
    </dgm:pt>
    <dgm:pt modelId="{45DE5DF4-1685-4850-B188-786F3DDB9390}">
      <dgm:prSet phldrT="[Текст]" custT="1"/>
      <dgm:spPr/>
      <dgm:t>
        <a:bodyPr/>
        <a:lstStyle/>
        <a:p>
          <a:pPr marL="0" indent="0"/>
          <a:r>
            <a:rPr lang="ru-RU" sz="1900" dirty="0" smtClean="0"/>
            <a:t>Оплачиваем</a:t>
          </a:r>
          <a:r>
            <a:rPr lang="ru-RU" sz="1800" dirty="0" smtClean="0"/>
            <a:t> </a:t>
          </a:r>
          <a:endParaRPr lang="ru-RU" sz="1800" dirty="0"/>
        </a:p>
      </dgm:t>
    </dgm:pt>
    <dgm:pt modelId="{39EEA31C-7018-405E-B65B-63F202EE64DA}" type="parTrans" cxnId="{21348B89-6008-4EE0-A59F-22B54CE6B485}">
      <dgm:prSet custT="1"/>
      <dgm:spPr/>
      <dgm:t>
        <a:bodyPr/>
        <a:lstStyle/>
        <a:p>
          <a:endParaRPr lang="ru-RU" sz="700"/>
        </a:p>
      </dgm:t>
    </dgm:pt>
    <dgm:pt modelId="{EA0C366C-63B9-4932-81EF-611205D9FBFF}" type="sibTrans" cxnId="{21348B89-6008-4EE0-A59F-22B54CE6B485}">
      <dgm:prSet/>
      <dgm:spPr/>
      <dgm:t>
        <a:bodyPr/>
        <a:lstStyle/>
        <a:p>
          <a:endParaRPr lang="ru-RU" sz="2400"/>
        </a:p>
      </dgm:t>
    </dgm:pt>
    <dgm:pt modelId="{16A0780A-AF63-42F0-A3ED-427DF67082FE}">
      <dgm:prSet phldrT="[Текст]" custT="1"/>
      <dgm:spPr/>
      <dgm:t>
        <a:bodyPr/>
        <a:lstStyle/>
        <a:p>
          <a:r>
            <a:rPr lang="ru-RU" sz="2000" dirty="0" smtClean="0"/>
            <a:t>Свободен</a:t>
          </a:r>
          <a:r>
            <a:rPr lang="ru-RU" sz="1800" dirty="0" smtClean="0"/>
            <a:t> </a:t>
          </a:r>
          <a:endParaRPr lang="ru-RU" sz="1800" dirty="0"/>
        </a:p>
      </dgm:t>
    </dgm:pt>
    <dgm:pt modelId="{18415FE0-DBB0-45BB-A524-A01A2C1C1667}" type="parTrans" cxnId="{65D857C0-5889-41CC-84E2-41C7D5CDE6A0}">
      <dgm:prSet custT="1"/>
      <dgm:spPr/>
      <dgm:t>
        <a:bodyPr/>
        <a:lstStyle/>
        <a:p>
          <a:endParaRPr lang="ru-RU" sz="700"/>
        </a:p>
      </dgm:t>
    </dgm:pt>
    <dgm:pt modelId="{F1150A31-D261-461E-A23E-DA946A027E9F}" type="sibTrans" cxnId="{65D857C0-5889-41CC-84E2-41C7D5CDE6A0}">
      <dgm:prSet/>
      <dgm:spPr/>
      <dgm:t>
        <a:bodyPr/>
        <a:lstStyle/>
        <a:p>
          <a:endParaRPr lang="ru-RU" sz="2400"/>
        </a:p>
      </dgm:t>
    </dgm:pt>
    <dgm:pt modelId="{610F96A5-A726-4B5B-8165-DBAEBE0BBC1C}">
      <dgm:prSet custT="1"/>
      <dgm:spPr/>
      <dgm:t>
        <a:bodyPr/>
        <a:lstStyle/>
        <a:p>
          <a:r>
            <a:rPr lang="ru-RU" sz="2000" dirty="0" smtClean="0"/>
            <a:t>Право на разрешение споров </a:t>
          </a:r>
          <a:endParaRPr lang="ru-RU" sz="2000" dirty="0"/>
        </a:p>
      </dgm:t>
    </dgm:pt>
    <dgm:pt modelId="{03D41E2F-0D17-4F28-A091-23DA7CF6EFB3}" type="parTrans" cxnId="{7031C86D-0FAA-47B1-B707-B91B591C6104}">
      <dgm:prSet custT="1"/>
      <dgm:spPr/>
      <dgm:t>
        <a:bodyPr/>
        <a:lstStyle/>
        <a:p>
          <a:endParaRPr lang="ru-RU" sz="700"/>
        </a:p>
      </dgm:t>
    </dgm:pt>
    <dgm:pt modelId="{2FB01610-8D4D-447D-A466-83B0CA573D4E}" type="sibTrans" cxnId="{7031C86D-0FAA-47B1-B707-B91B591C6104}">
      <dgm:prSet/>
      <dgm:spPr/>
      <dgm:t>
        <a:bodyPr/>
        <a:lstStyle/>
        <a:p>
          <a:endParaRPr lang="ru-RU" sz="2400"/>
        </a:p>
      </dgm:t>
    </dgm:pt>
    <dgm:pt modelId="{792A89C1-2ECB-4B29-8C43-8C7C4DB0DB5A}">
      <dgm:prSet custT="1"/>
      <dgm:spPr/>
      <dgm:t>
        <a:bodyPr/>
        <a:lstStyle/>
        <a:p>
          <a:r>
            <a:rPr lang="ru-RU" sz="2000" dirty="0" smtClean="0"/>
            <a:t>Право на отдых </a:t>
          </a:r>
          <a:endParaRPr lang="ru-RU" sz="2000" dirty="0"/>
        </a:p>
      </dgm:t>
    </dgm:pt>
    <dgm:pt modelId="{2CF55703-ED09-437D-9685-E5BC543309A6}" type="parTrans" cxnId="{7992F91F-6D3B-4BB3-ADFC-06E3800BD18C}">
      <dgm:prSet custT="1"/>
      <dgm:spPr/>
      <dgm:t>
        <a:bodyPr/>
        <a:lstStyle/>
        <a:p>
          <a:endParaRPr lang="ru-RU" sz="700"/>
        </a:p>
      </dgm:t>
    </dgm:pt>
    <dgm:pt modelId="{4341A326-0E6A-4AE7-BDD0-0B6680612D5C}" type="sibTrans" cxnId="{7992F91F-6D3B-4BB3-ADFC-06E3800BD18C}">
      <dgm:prSet/>
      <dgm:spPr/>
      <dgm:t>
        <a:bodyPr/>
        <a:lstStyle/>
        <a:p>
          <a:endParaRPr lang="ru-RU" sz="2400"/>
        </a:p>
      </dgm:t>
    </dgm:pt>
    <dgm:pt modelId="{D867A4CA-266C-4CEF-B20B-D09095FD7B99}" type="pres">
      <dgm:prSet presAssocID="{F7BDB562-BA51-4150-9632-7A3EAB46741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BEDDF2-DD23-4465-8D89-2F65F4555016}" type="pres">
      <dgm:prSet presAssocID="{6A968136-84C6-42A4-B0C2-FB883E010311}" presName="centerShape" presStyleLbl="node0" presStyleIdx="0" presStyleCnt="1" custScaleX="173046" custScaleY="118326"/>
      <dgm:spPr/>
      <dgm:t>
        <a:bodyPr/>
        <a:lstStyle/>
        <a:p>
          <a:endParaRPr lang="ru-RU"/>
        </a:p>
      </dgm:t>
    </dgm:pt>
    <dgm:pt modelId="{32F588C6-745A-4D6B-A322-5FA7F65059EA}" type="pres">
      <dgm:prSet presAssocID="{7F4B0D82-B2ED-48EE-91FC-10674B716F67}" presName="parTrans" presStyleLbl="sibTrans2D1" presStyleIdx="0" presStyleCnt="6"/>
      <dgm:spPr/>
      <dgm:t>
        <a:bodyPr/>
        <a:lstStyle/>
        <a:p>
          <a:endParaRPr lang="ru-RU"/>
        </a:p>
      </dgm:t>
    </dgm:pt>
    <dgm:pt modelId="{AE1FABD5-01E4-40EF-8EB6-2FAAEE0EAF83}" type="pres">
      <dgm:prSet presAssocID="{7F4B0D82-B2ED-48EE-91FC-10674B716F67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6875D31E-FFA5-4F6B-BF7F-0A2BA0915238}" type="pres">
      <dgm:prSet presAssocID="{10A46FDD-7F64-472A-A1F1-C8B9B71E3415}" presName="node" presStyleLbl="node1" presStyleIdx="0" presStyleCnt="6" custScaleX="126348" custScaleY="109054" custRadScaleRad="99012" custRadScaleInc="65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792092-EBBA-4E85-A46D-9EFAB681BF35}" type="pres">
      <dgm:prSet presAssocID="{81F027B7-9ADE-4111-9E08-ED43615CE4DC}" presName="parTrans" presStyleLbl="sibTrans2D1" presStyleIdx="1" presStyleCnt="6"/>
      <dgm:spPr/>
      <dgm:t>
        <a:bodyPr/>
        <a:lstStyle/>
        <a:p>
          <a:endParaRPr lang="ru-RU"/>
        </a:p>
      </dgm:t>
    </dgm:pt>
    <dgm:pt modelId="{890A2EAF-5CAE-4137-B04A-E9A2CBB10104}" type="pres">
      <dgm:prSet presAssocID="{81F027B7-9ADE-4111-9E08-ED43615CE4DC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42AF0493-D4A6-47DB-A9DE-939EE51F79E1}" type="pres">
      <dgm:prSet presAssocID="{94E35EBB-BB7F-4A00-8D14-F69B7135D3D3}" presName="node" presStyleLbl="node1" presStyleIdx="1" presStyleCnt="6" custScaleX="134524" custScaleY="118232" custRadScaleRad="111055" custRadScaleInc="3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5D55C3-9551-425F-B676-068EDA4838AF}" type="pres">
      <dgm:prSet presAssocID="{2CF55703-ED09-437D-9685-E5BC543309A6}" presName="parTrans" presStyleLbl="sibTrans2D1" presStyleIdx="2" presStyleCnt="6"/>
      <dgm:spPr/>
      <dgm:t>
        <a:bodyPr/>
        <a:lstStyle/>
        <a:p>
          <a:endParaRPr lang="ru-RU"/>
        </a:p>
      </dgm:t>
    </dgm:pt>
    <dgm:pt modelId="{1182B45C-30CB-4848-A5D0-ABF56D98A40F}" type="pres">
      <dgm:prSet presAssocID="{2CF55703-ED09-437D-9685-E5BC543309A6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3FEA1E86-0571-4DA0-8601-6E5D375000D1}" type="pres">
      <dgm:prSet presAssocID="{792A89C1-2ECB-4B29-8C43-8C7C4DB0DB5A}" presName="node" presStyleLbl="node1" presStyleIdx="2" presStyleCnt="6" custScaleX="136262" custScaleY="121822" custRadScaleRad="105188" custRadScaleInc="11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AFDDF-239A-4580-8F2E-48D44632474F}" type="pres">
      <dgm:prSet presAssocID="{03D41E2F-0D17-4F28-A091-23DA7CF6EFB3}" presName="parTrans" presStyleLbl="sibTrans2D1" presStyleIdx="3" presStyleCnt="6"/>
      <dgm:spPr/>
      <dgm:t>
        <a:bodyPr/>
        <a:lstStyle/>
        <a:p>
          <a:endParaRPr lang="ru-RU"/>
        </a:p>
      </dgm:t>
    </dgm:pt>
    <dgm:pt modelId="{F64D1AC2-280A-4005-863A-62BFB43AE083}" type="pres">
      <dgm:prSet presAssocID="{03D41E2F-0D17-4F28-A091-23DA7CF6EFB3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E23830FB-C4D0-4EA2-B79D-FB307D3DA078}" type="pres">
      <dgm:prSet presAssocID="{610F96A5-A726-4B5B-8165-DBAEBE0BBC1C}" presName="node" presStyleLbl="node1" presStyleIdx="3" presStyleCnt="6" custScaleX="145344" custScaleY="126914" custRadScaleRad="100242" custRadScaleInc="-64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673743-FA89-4156-AE1F-DEE2D1C7336F}" type="pres">
      <dgm:prSet presAssocID="{39EEA31C-7018-405E-B65B-63F202EE64DA}" presName="parTrans" presStyleLbl="sibTrans2D1" presStyleIdx="4" presStyleCnt="6"/>
      <dgm:spPr/>
      <dgm:t>
        <a:bodyPr/>
        <a:lstStyle/>
        <a:p>
          <a:endParaRPr lang="ru-RU"/>
        </a:p>
      </dgm:t>
    </dgm:pt>
    <dgm:pt modelId="{DE723B0E-2F51-4D17-8008-F2A017B92C94}" type="pres">
      <dgm:prSet presAssocID="{39EEA31C-7018-405E-B65B-63F202EE64DA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03AE1BC7-ED14-4F66-8D61-69AD6058EEE2}" type="pres">
      <dgm:prSet presAssocID="{45DE5DF4-1685-4850-B188-786F3DDB9390}" presName="node" presStyleLbl="node1" presStyleIdx="4" presStyleCnt="6" custScaleX="132804" custScaleY="117171" custRadScaleRad="109047" custRadScaleInc="9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C3F300-0E1F-443B-BF29-0DC333E88CAB}" type="pres">
      <dgm:prSet presAssocID="{18415FE0-DBB0-45BB-A524-A01A2C1C1667}" presName="parTrans" presStyleLbl="sibTrans2D1" presStyleIdx="5" presStyleCnt="6"/>
      <dgm:spPr/>
      <dgm:t>
        <a:bodyPr/>
        <a:lstStyle/>
        <a:p>
          <a:endParaRPr lang="ru-RU"/>
        </a:p>
      </dgm:t>
    </dgm:pt>
    <dgm:pt modelId="{0E106B12-6400-487D-A497-BA1751A8BB9B}" type="pres">
      <dgm:prSet presAssocID="{18415FE0-DBB0-45BB-A524-A01A2C1C1667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4A72DB6D-0E26-42C5-8717-A9EE55AC053B}" type="pres">
      <dgm:prSet presAssocID="{16A0780A-AF63-42F0-A3ED-427DF67082FE}" presName="node" presStyleLbl="node1" presStyleIdx="5" presStyleCnt="6" custScaleX="134486" custScaleY="118231" custRadScaleRad="107980" custRadScaleInc="-7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71501E-20A2-4EE8-9778-0D1D2D280C2F}" type="presOf" srcId="{39EEA31C-7018-405E-B65B-63F202EE64DA}" destId="{DE723B0E-2F51-4D17-8008-F2A017B92C94}" srcOrd="1" destOrd="0" presId="urn:microsoft.com/office/officeart/2005/8/layout/radial5"/>
    <dgm:cxn modelId="{81678419-B817-4F72-94FE-5CCAABB5DB99}" type="presOf" srcId="{10A46FDD-7F64-472A-A1F1-C8B9B71E3415}" destId="{6875D31E-FFA5-4F6B-BF7F-0A2BA0915238}" srcOrd="0" destOrd="0" presId="urn:microsoft.com/office/officeart/2005/8/layout/radial5"/>
    <dgm:cxn modelId="{65D857C0-5889-41CC-84E2-41C7D5CDE6A0}" srcId="{6A968136-84C6-42A4-B0C2-FB883E010311}" destId="{16A0780A-AF63-42F0-A3ED-427DF67082FE}" srcOrd="5" destOrd="0" parTransId="{18415FE0-DBB0-45BB-A524-A01A2C1C1667}" sibTransId="{F1150A31-D261-461E-A23E-DA946A027E9F}"/>
    <dgm:cxn modelId="{49927068-EA26-43B3-90E0-299AFDB76FB0}" type="presOf" srcId="{610F96A5-A726-4B5B-8165-DBAEBE0BBC1C}" destId="{E23830FB-C4D0-4EA2-B79D-FB307D3DA078}" srcOrd="0" destOrd="0" presId="urn:microsoft.com/office/officeart/2005/8/layout/radial5"/>
    <dgm:cxn modelId="{A466CF67-253B-47D4-9848-4118FC5A7FD9}" type="presOf" srcId="{2CF55703-ED09-437D-9685-E5BC543309A6}" destId="{1182B45C-30CB-4848-A5D0-ABF56D98A40F}" srcOrd="1" destOrd="0" presId="urn:microsoft.com/office/officeart/2005/8/layout/radial5"/>
    <dgm:cxn modelId="{6CD10FD2-D559-434B-BE7C-CEA76CA40FF9}" type="presOf" srcId="{03D41E2F-0D17-4F28-A091-23DA7CF6EFB3}" destId="{F64D1AC2-280A-4005-863A-62BFB43AE083}" srcOrd="1" destOrd="0" presId="urn:microsoft.com/office/officeart/2005/8/layout/radial5"/>
    <dgm:cxn modelId="{45B41B80-EF72-4498-9474-98F29B3F981B}" type="presOf" srcId="{2CF55703-ED09-437D-9685-E5BC543309A6}" destId="{BD5D55C3-9551-425F-B676-068EDA4838AF}" srcOrd="0" destOrd="0" presId="urn:microsoft.com/office/officeart/2005/8/layout/radial5"/>
    <dgm:cxn modelId="{2FA0A5DA-0A5F-4404-A86E-3750BEBA5815}" type="presOf" srcId="{45DE5DF4-1685-4850-B188-786F3DDB9390}" destId="{03AE1BC7-ED14-4F66-8D61-69AD6058EEE2}" srcOrd="0" destOrd="0" presId="urn:microsoft.com/office/officeart/2005/8/layout/radial5"/>
    <dgm:cxn modelId="{0C97FFFC-A2D9-4490-87CF-4E194B26B5AF}" type="presOf" srcId="{03D41E2F-0D17-4F28-A091-23DA7CF6EFB3}" destId="{C2FAFDDF-239A-4580-8F2E-48D44632474F}" srcOrd="0" destOrd="0" presId="urn:microsoft.com/office/officeart/2005/8/layout/radial5"/>
    <dgm:cxn modelId="{8B492ADD-A84D-4FD4-9076-C035C1020E62}" type="presOf" srcId="{94E35EBB-BB7F-4A00-8D14-F69B7135D3D3}" destId="{42AF0493-D4A6-47DB-A9DE-939EE51F79E1}" srcOrd="0" destOrd="0" presId="urn:microsoft.com/office/officeart/2005/8/layout/radial5"/>
    <dgm:cxn modelId="{C8402E12-88BC-40B2-BF15-89EFD3A451FE}" type="presOf" srcId="{7F4B0D82-B2ED-48EE-91FC-10674B716F67}" destId="{AE1FABD5-01E4-40EF-8EB6-2FAAEE0EAF83}" srcOrd="1" destOrd="0" presId="urn:microsoft.com/office/officeart/2005/8/layout/radial5"/>
    <dgm:cxn modelId="{7031C86D-0FAA-47B1-B707-B91B591C6104}" srcId="{6A968136-84C6-42A4-B0C2-FB883E010311}" destId="{610F96A5-A726-4B5B-8165-DBAEBE0BBC1C}" srcOrd="3" destOrd="0" parTransId="{03D41E2F-0D17-4F28-A091-23DA7CF6EFB3}" sibTransId="{2FB01610-8D4D-447D-A466-83B0CA573D4E}"/>
    <dgm:cxn modelId="{7992F91F-6D3B-4BB3-ADFC-06E3800BD18C}" srcId="{6A968136-84C6-42A4-B0C2-FB883E010311}" destId="{792A89C1-2ECB-4B29-8C43-8C7C4DB0DB5A}" srcOrd="2" destOrd="0" parTransId="{2CF55703-ED09-437D-9685-E5BC543309A6}" sibTransId="{4341A326-0E6A-4AE7-BDD0-0B6680612D5C}"/>
    <dgm:cxn modelId="{21348B89-6008-4EE0-A59F-22B54CE6B485}" srcId="{6A968136-84C6-42A4-B0C2-FB883E010311}" destId="{45DE5DF4-1685-4850-B188-786F3DDB9390}" srcOrd="4" destOrd="0" parTransId="{39EEA31C-7018-405E-B65B-63F202EE64DA}" sibTransId="{EA0C366C-63B9-4932-81EF-611205D9FBFF}"/>
    <dgm:cxn modelId="{993DF137-031C-42EB-98B8-B58D76F6CC1E}" srcId="{6A968136-84C6-42A4-B0C2-FB883E010311}" destId="{94E35EBB-BB7F-4A00-8D14-F69B7135D3D3}" srcOrd="1" destOrd="0" parTransId="{81F027B7-9ADE-4111-9E08-ED43615CE4DC}" sibTransId="{F411638B-2AF5-4B24-B193-D4E2F98992B1}"/>
    <dgm:cxn modelId="{C5D6D0F7-3249-43F7-9CDB-4670F930691E}" type="presOf" srcId="{F7BDB562-BA51-4150-9632-7A3EAB467413}" destId="{D867A4CA-266C-4CEF-B20B-D09095FD7B99}" srcOrd="0" destOrd="0" presId="urn:microsoft.com/office/officeart/2005/8/layout/radial5"/>
    <dgm:cxn modelId="{0933610C-0533-4DFD-BE94-45A3F3B9E636}" type="presOf" srcId="{792A89C1-2ECB-4B29-8C43-8C7C4DB0DB5A}" destId="{3FEA1E86-0571-4DA0-8601-6E5D375000D1}" srcOrd="0" destOrd="0" presId="urn:microsoft.com/office/officeart/2005/8/layout/radial5"/>
    <dgm:cxn modelId="{37BEFDEF-4999-4A62-9A62-A47D409543FD}" type="presOf" srcId="{18415FE0-DBB0-45BB-A524-A01A2C1C1667}" destId="{26C3F300-0E1F-443B-BF29-0DC333E88CAB}" srcOrd="0" destOrd="0" presId="urn:microsoft.com/office/officeart/2005/8/layout/radial5"/>
    <dgm:cxn modelId="{571C0F9D-075D-4888-B99B-252003A533F0}" type="presOf" srcId="{6A968136-84C6-42A4-B0C2-FB883E010311}" destId="{32BEDDF2-DD23-4465-8D89-2F65F4555016}" srcOrd="0" destOrd="0" presId="urn:microsoft.com/office/officeart/2005/8/layout/radial5"/>
    <dgm:cxn modelId="{324FBAC5-AEE8-4618-B10E-E9EA8ED3F1B6}" type="presOf" srcId="{81F027B7-9ADE-4111-9E08-ED43615CE4DC}" destId="{24792092-EBBA-4E85-A46D-9EFAB681BF35}" srcOrd="0" destOrd="0" presId="urn:microsoft.com/office/officeart/2005/8/layout/radial5"/>
    <dgm:cxn modelId="{D116C1DA-A576-4BF4-9C61-A807A9A36AEB}" type="presOf" srcId="{7F4B0D82-B2ED-48EE-91FC-10674B716F67}" destId="{32F588C6-745A-4D6B-A322-5FA7F65059EA}" srcOrd="0" destOrd="0" presId="urn:microsoft.com/office/officeart/2005/8/layout/radial5"/>
    <dgm:cxn modelId="{49DDDA76-5CF6-4039-92FA-9AD9AE72251C}" type="presOf" srcId="{16A0780A-AF63-42F0-A3ED-427DF67082FE}" destId="{4A72DB6D-0E26-42C5-8717-A9EE55AC053B}" srcOrd="0" destOrd="0" presId="urn:microsoft.com/office/officeart/2005/8/layout/radial5"/>
    <dgm:cxn modelId="{0266123C-0BC0-46D0-B945-A8B8CFF094BC}" type="presOf" srcId="{18415FE0-DBB0-45BB-A524-A01A2C1C1667}" destId="{0E106B12-6400-487D-A497-BA1751A8BB9B}" srcOrd="1" destOrd="0" presId="urn:microsoft.com/office/officeart/2005/8/layout/radial5"/>
    <dgm:cxn modelId="{6EF2823F-0B16-4FEC-9DBB-FF5BB73981BA}" srcId="{6A968136-84C6-42A4-B0C2-FB883E010311}" destId="{10A46FDD-7F64-472A-A1F1-C8B9B71E3415}" srcOrd="0" destOrd="0" parTransId="{7F4B0D82-B2ED-48EE-91FC-10674B716F67}" sibTransId="{4DC4F5B1-B3D2-4B32-9D3A-D7BE2089DCEA}"/>
    <dgm:cxn modelId="{F9D1BDDF-CEA2-4BBD-A7AD-1E6011D63674}" type="presOf" srcId="{81F027B7-9ADE-4111-9E08-ED43615CE4DC}" destId="{890A2EAF-5CAE-4137-B04A-E9A2CBB10104}" srcOrd="1" destOrd="0" presId="urn:microsoft.com/office/officeart/2005/8/layout/radial5"/>
    <dgm:cxn modelId="{2B6F198C-73AC-4459-8C01-E87F3C79A3C5}" type="presOf" srcId="{39EEA31C-7018-405E-B65B-63F202EE64DA}" destId="{AA673743-FA89-4156-AE1F-DEE2D1C7336F}" srcOrd="0" destOrd="0" presId="urn:microsoft.com/office/officeart/2005/8/layout/radial5"/>
    <dgm:cxn modelId="{DAED7A44-4B36-46E7-9FBB-230DB37700FA}" srcId="{F7BDB562-BA51-4150-9632-7A3EAB467413}" destId="{6A968136-84C6-42A4-B0C2-FB883E010311}" srcOrd="0" destOrd="0" parTransId="{F1009B84-6E37-4EE9-AE1F-8B1D7CC537B9}" sibTransId="{05E31016-7E66-487E-846C-17CCEDE13851}"/>
    <dgm:cxn modelId="{6A2D7C9D-A242-4CD3-B73F-30CE839A44E8}" type="presParOf" srcId="{D867A4CA-266C-4CEF-B20B-D09095FD7B99}" destId="{32BEDDF2-DD23-4465-8D89-2F65F4555016}" srcOrd="0" destOrd="0" presId="urn:microsoft.com/office/officeart/2005/8/layout/radial5"/>
    <dgm:cxn modelId="{550B67BA-5749-49BB-B0FC-32DCB12B1F32}" type="presParOf" srcId="{D867A4CA-266C-4CEF-B20B-D09095FD7B99}" destId="{32F588C6-745A-4D6B-A322-5FA7F65059EA}" srcOrd="1" destOrd="0" presId="urn:microsoft.com/office/officeart/2005/8/layout/radial5"/>
    <dgm:cxn modelId="{8D4AE463-0C44-43C4-8A3C-C260FA49E8AA}" type="presParOf" srcId="{32F588C6-745A-4D6B-A322-5FA7F65059EA}" destId="{AE1FABD5-01E4-40EF-8EB6-2FAAEE0EAF83}" srcOrd="0" destOrd="0" presId="urn:microsoft.com/office/officeart/2005/8/layout/radial5"/>
    <dgm:cxn modelId="{00901B20-3790-4FDF-A026-598C5CF5855A}" type="presParOf" srcId="{D867A4CA-266C-4CEF-B20B-D09095FD7B99}" destId="{6875D31E-FFA5-4F6B-BF7F-0A2BA0915238}" srcOrd="2" destOrd="0" presId="urn:microsoft.com/office/officeart/2005/8/layout/radial5"/>
    <dgm:cxn modelId="{305FF064-7D78-4275-B131-DAF9D261EC54}" type="presParOf" srcId="{D867A4CA-266C-4CEF-B20B-D09095FD7B99}" destId="{24792092-EBBA-4E85-A46D-9EFAB681BF35}" srcOrd="3" destOrd="0" presId="urn:microsoft.com/office/officeart/2005/8/layout/radial5"/>
    <dgm:cxn modelId="{DA06E52E-5E2B-4043-A587-534696BFAA9D}" type="presParOf" srcId="{24792092-EBBA-4E85-A46D-9EFAB681BF35}" destId="{890A2EAF-5CAE-4137-B04A-E9A2CBB10104}" srcOrd="0" destOrd="0" presId="urn:microsoft.com/office/officeart/2005/8/layout/radial5"/>
    <dgm:cxn modelId="{BBD42169-A598-4760-ACB8-E7BC4EFAC654}" type="presParOf" srcId="{D867A4CA-266C-4CEF-B20B-D09095FD7B99}" destId="{42AF0493-D4A6-47DB-A9DE-939EE51F79E1}" srcOrd="4" destOrd="0" presId="urn:microsoft.com/office/officeart/2005/8/layout/radial5"/>
    <dgm:cxn modelId="{A58A3F05-D2AE-4602-9103-47AF3797289E}" type="presParOf" srcId="{D867A4CA-266C-4CEF-B20B-D09095FD7B99}" destId="{BD5D55C3-9551-425F-B676-068EDA4838AF}" srcOrd="5" destOrd="0" presId="urn:microsoft.com/office/officeart/2005/8/layout/radial5"/>
    <dgm:cxn modelId="{8074AE22-4B60-40B7-BA4B-91F0BB0886FE}" type="presParOf" srcId="{BD5D55C3-9551-425F-B676-068EDA4838AF}" destId="{1182B45C-30CB-4848-A5D0-ABF56D98A40F}" srcOrd="0" destOrd="0" presId="urn:microsoft.com/office/officeart/2005/8/layout/radial5"/>
    <dgm:cxn modelId="{00EC5E61-D09F-4CC7-A6B8-0463864B584D}" type="presParOf" srcId="{D867A4CA-266C-4CEF-B20B-D09095FD7B99}" destId="{3FEA1E86-0571-4DA0-8601-6E5D375000D1}" srcOrd="6" destOrd="0" presId="urn:microsoft.com/office/officeart/2005/8/layout/radial5"/>
    <dgm:cxn modelId="{4F14AF75-013A-4762-8B64-82C7E23A3BF2}" type="presParOf" srcId="{D867A4CA-266C-4CEF-B20B-D09095FD7B99}" destId="{C2FAFDDF-239A-4580-8F2E-48D44632474F}" srcOrd="7" destOrd="0" presId="urn:microsoft.com/office/officeart/2005/8/layout/radial5"/>
    <dgm:cxn modelId="{56FD4D28-5F83-4501-888B-646E6891149F}" type="presParOf" srcId="{C2FAFDDF-239A-4580-8F2E-48D44632474F}" destId="{F64D1AC2-280A-4005-863A-62BFB43AE083}" srcOrd="0" destOrd="0" presId="urn:microsoft.com/office/officeart/2005/8/layout/radial5"/>
    <dgm:cxn modelId="{082C11CA-6B63-4964-8A92-A60B4B9BABFD}" type="presParOf" srcId="{D867A4CA-266C-4CEF-B20B-D09095FD7B99}" destId="{E23830FB-C4D0-4EA2-B79D-FB307D3DA078}" srcOrd="8" destOrd="0" presId="urn:microsoft.com/office/officeart/2005/8/layout/radial5"/>
    <dgm:cxn modelId="{509FB8BB-203B-4EA3-901F-06B0E20FCDD4}" type="presParOf" srcId="{D867A4CA-266C-4CEF-B20B-D09095FD7B99}" destId="{AA673743-FA89-4156-AE1F-DEE2D1C7336F}" srcOrd="9" destOrd="0" presId="urn:microsoft.com/office/officeart/2005/8/layout/radial5"/>
    <dgm:cxn modelId="{7560B1D4-C9F0-4223-9B7B-7C0A946706D7}" type="presParOf" srcId="{AA673743-FA89-4156-AE1F-DEE2D1C7336F}" destId="{DE723B0E-2F51-4D17-8008-F2A017B92C94}" srcOrd="0" destOrd="0" presId="urn:microsoft.com/office/officeart/2005/8/layout/radial5"/>
    <dgm:cxn modelId="{B8BBE006-20D3-40A9-AF0D-58B611FCBDFF}" type="presParOf" srcId="{D867A4CA-266C-4CEF-B20B-D09095FD7B99}" destId="{03AE1BC7-ED14-4F66-8D61-69AD6058EEE2}" srcOrd="10" destOrd="0" presId="urn:microsoft.com/office/officeart/2005/8/layout/radial5"/>
    <dgm:cxn modelId="{85925478-8EE6-4AF3-BDA6-B20359B8236A}" type="presParOf" srcId="{D867A4CA-266C-4CEF-B20B-D09095FD7B99}" destId="{26C3F300-0E1F-443B-BF29-0DC333E88CAB}" srcOrd="11" destOrd="0" presId="urn:microsoft.com/office/officeart/2005/8/layout/radial5"/>
    <dgm:cxn modelId="{C0E16078-809E-470B-AFE7-3ADEC5F797BE}" type="presParOf" srcId="{26C3F300-0E1F-443B-BF29-0DC333E88CAB}" destId="{0E106B12-6400-487D-A497-BA1751A8BB9B}" srcOrd="0" destOrd="0" presId="urn:microsoft.com/office/officeart/2005/8/layout/radial5"/>
    <dgm:cxn modelId="{FBF995DD-5023-448D-A054-082D9D6D21AF}" type="presParOf" srcId="{D867A4CA-266C-4CEF-B20B-D09095FD7B99}" destId="{4A72DB6D-0E26-42C5-8717-A9EE55AC053B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B3BD4-8E0F-402F-9E26-21F597D4311C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97420-4826-45A8-B9F9-AB0597E911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781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ED134D-B6FC-4C87-9EAA-DD2A3DDBDFEC}" type="datetimeFigureOut">
              <a:rPr lang="ru-RU" smtClean="0"/>
              <a:pPr/>
              <a:t>26.11.2018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EF43B-6D7A-4DFF-BB21-5F60C50E1D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512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457200" y="103194"/>
            <a:ext cx="8229600" cy="1165225"/>
          </a:xfrm>
        </p:spPr>
        <p:txBody>
          <a:bodyPr/>
          <a:lstStyle>
            <a:lvl1pPr>
              <a:lnSpc>
                <a:spcPct val="80000"/>
              </a:lnSpc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143006"/>
            <a:ext cx="6140451" cy="519113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477000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fld id="{3F150D65-C64D-44FB-9152-4CC2DE0C9198}" type="datetime1">
              <a:rPr lang="en-US" smtClean="0"/>
              <a:pPr/>
              <a:t>11/26/2018</a:t>
            </a:fld>
            <a:endParaRPr 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ftr" sz="quarter" idx="3"/>
          </p:nvPr>
        </p:nvSpPr>
        <p:spPr>
          <a:xfrm>
            <a:off x="2362200" y="6477000"/>
            <a:ext cx="4343400" cy="3810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477000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635EB0-D091-417E-ACD5-D65E1C7D8524}" type="datetime1">
              <a:rPr lang="en-US" smtClean="0"/>
              <a:pPr/>
              <a:t>11/26/2018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6549" y="1828800"/>
            <a:ext cx="2076451" cy="4267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7" y="1828800"/>
            <a:ext cx="6076951" cy="4267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CA09F9-C7D6-4C52-A7E8-5101239A0BA2}" type="datetime1">
              <a:rPr lang="en-US" smtClean="0"/>
              <a:pPr/>
              <a:t>11/26/2018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FE64A4-35FB-42B6-9183-2C0CE0E36649}" type="datetime1">
              <a:rPr lang="en-US" smtClean="0"/>
              <a:pPr/>
              <a:t>11/26/2018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9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2683B9-6ECA-47FA-93CF-B124A0FAC208}" type="datetime1">
              <a:rPr lang="en-US" smtClean="0"/>
              <a:pPr/>
              <a:t>11/26/2018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3" y="2667000"/>
            <a:ext cx="40767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6303" y="2667000"/>
            <a:ext cx="40767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5FF66B-9476-4BB3-85E9-E01854F07F90}" type="datetime1">
              <a:rPr lang="en-US" smtClean="0"/>
              <a:pPr/>
              <a:t>11/26/2018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B23FBD-8F7D-4F85-8085-67BFDB05CB71}" type="datetime1">
              <a:rPr lang="en-US" smtClean="0"/>
              <a:pPr/>
              <a:t>11/26/2018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5D789A-1220-4441-8676-44A034051BFD}" type="datetime1">
              <a:rPr lang="en-US" smtClean="0"/>
              <a:pPr/>
              <a:t>11/26/2018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D48070-6A81-47D0-9810-1540B9FEFF61}" type="datetime1">
              <a:rPr lang="en-US" smtClean="0"/>
              <a:pPr/>
              <a:t>11/26/2018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7" y="273056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6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3F2040-9975-4642-A906-1DF87F8BE202}" type="datetime1">
              <a:rPr lang="en-US" smtClean="0"/>
              <a:pPr/>
              <a:t>11/26/2018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E52B4A-BA08-4841-AB08-A0D822ABC34D}" type="datetime1">
              <a:rPr lang="en-US" smtClean="0"/>
              <a:pPr/>
              <a:t>11/26/2018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28800"/>
            <a:ext cx="830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667000"/>
            <a:ext cx="8305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8956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fld id="{75D48070-6A81-47D0-9810-1540B9FEFF61}" type="datetime1">
              <a:rPr lang="en-US" smtClean="0"/>
              <a:pPr/>
              <a:t>11/26/2018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43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914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829" y="1765664"/>
            <a:ext cx="8312331" cy="1663336"/>
          </a:xfrm>
        </p:spPr>
        <p:txBody>
          <a:bodyPr/>
          <a:lstStyle/>
          <a:p>
            <a:pPr algn="ctr"/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/>
              <a:t>МКОУ СОШ № 9</a:t>
            </a:r>
            <a:br>
              <a:rPr lang="ru-RU" sz="5400" dirty="0"/>
            </a:br>
            <a:r>
              <a:rPr lang="ru-RU" sz="5400" dirty="0" smtClean="0"/>
              <a:t>Профсоюзный урок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844" y="4110445"/>
            <a:ext cx="8496300" cy="2185853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/>
              <a:t>Достойный труд. Трудовые права </a:t>
            </a:r>
            <a:r>
              <a:rPr lang="ru-RU" sz="4400" dirty="0" smtClean="0"/>
              <a:t>несовершеннолетних.</a:t>
            </a:r>
          </a:p>
          <a:p>
            <a:pPr marL="0" indent="0" algn="ctr">
              <a:buNone/>
            </a:pPr>
            <a:endParaRPr lang="ru-RU" sz="4400" dirty="0" smtClean="0"/>
          </a:p>
        </p:txBody>
      </p:sp>
    </p:spTree>
    <p:extLst>
      <p:ext uri="{BB962C8B-B14F-4D97-AF65-F5344CB8AC3E}">
        <p14:creationId xmlns:p14="http://schemas.microsoft.com/office/powerpoint/2010/main" val="13907712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971" y="487680"/>
            <a:ext cx="8305800" cy="8382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61109" y="2005148"/>
            <a:ext cx="8686800" cy="4726577"/>
          </a:xfrm>
        </p:spPr>
        <p:txBody>
          <a:bodyPr numCol="2"/>
          <a:lstStyle/>
          <a:p>
            <a:pPr algn="ctr"/>
            <a:r>
              <a:rPr lang="ru-RU" sz="1800" dirty="0"/>
              <a:t>Председатель региональной организации Профсоюза работников народного образования и науки Кабардино-Балкарской республики -</a:t>
            </a:r>
            <a:br>
              <a:rPr lang="ru-RU" sz="1800" dirty="0"/>
            </a:br>
            <a:r>
              <a:rPr lang="ru-RU" sz="1800" dirty="0" smtClean="0"/>
              <a:t>Сергей </a:t>
            </a:r>
            <a:r>
              <a:rPr lang="ru-RU" sz="1800" dirty="0"/>
              <a:t>Александрович </a:t>
            </a:r>
            <a:r>
              <a:rPr lang="ru-RU" sz="1800" dirty="0" err="1" smtClean="0"/>
              <a:t>Карныш</a:t>
            </a:r>
            <a:endParaRPr lang="ru-RU" sz="1800" dirty="0" smtClean="0"/>
          </a:p>
          <a:p>
            <a:pPr algn="ctr"/>
            <a:endParaRPr lang="ru-RU" sz="1800" dirty="0"/>
          </a:p>
          <a:p>
            <a:pPr algn="ctr"/>
            <a:endParaRPr lang="ru-RU" sz="1800" dirty="0" smtClean="0"/>
          </a:p>
          <a:p>
            <a:pPr algn="ctr"/>
            <a:endParaRPr lang="ru-RU" sz="1800" dirty="0"/>
          </a:p>
          <a:p>
            <a:pPr algn="ctr"/>
            <a:endParaRPr lang="ru-RU" sz="1800" dirty="0" smtClean="0"/>
          </a:p>
          <a:p>
            <a:pPr algn="ctr"/>
            <a:endParaRPr lang="ru-RU" sz="1800" dirty="0"/>
          </a:p>
          <a:p>
            <a:pPr algn="ctr"/>
            <a:endParaRPr lang="ru-RU" sz="1800" dirty="0" smtClean="0"/>
          </a:p>
          <a:p>
            <a:pPr algn="ctr"/>
            <a:endParaRPr lang="ru-RU" sz="1800" dirty="0"/>
          </a:p>
          <a:p>
            <a:pPr algn="ctr"/>
            <a:endParaRPr lang="ru-RU" sz="1800" dirty="0" smtClean="0"/>
          </a:p>
          <a:p>
            <a:pPr algn="ctr"/>
            <a:endParaRPr lang="ru-RU" sz="1800" dirty="0"/>
          </a:p>
          <a:p>
            <a:pPr algn="ctr"/>
            <a:r>
              <a:rPr lang="ru-RU" sz="1800" dirty="0"/>
              <a:t>Председатель Городского комитета профсоюзов работников учреждений образования и науки </a:t>
            </a:r>
            <a:r>
              <a:rPr lang="ru-RU" sz="1800" dirty="0" err="1"/>
              <a:t>Вологирова</a:t>
            </a:r>
            <a:r>
              <a:rPr lang="ru-RU" sz="1800" dirty="0"/>
              <a:t> Татьяна </a:t>
            </a:r>
            <a:r>
              <a:rPr lang="ru-RU" sz="1800" dirty="0" err="1"/>
              <a:t>Хадисовна</a:t>
            </a:r>
            <a:endParaRPr lang="ru-RU" sz="1800" dirty="0"/>
          </a:p>
          <a:p>
            <a:endParaRPr lang="ru-RU" sz="1800" dirty="0"/>
          </a:p>
        </p:txBody>
      </p:sp>
      <p:pic>
        <p:nvPicPr>
          <p:cNvPr id="6" name="Picture 2" descr="C:\Users\alena\Desktop\43__220x300_100_18912.jpg"/>
          <p:cNvPicPr>
            <a:picLocks noChangeAspect="1" noChangeArrowheads="1"/>
          </p:cNvPicPr>
          <p:nvPr/>
        </p:nvPicPr>
        <p:blipFill>
          <a:blip r:embed="rId2"/>
          <a:srcRect t="10259"/>
          <a:stretch>
            <a:fillRect/>
          </a:stretch>
        </p:blipFill>
        <p:spPr bwMode="auto">
          <a:xfrm>
            <a:off x="1167493" y="3755146"/>
            <a:ext cx="2524942" cy="2976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_05703.jpg"/>
          <p:cNvPicPr>
            <a:picLocks noChangeAspect="1"/>
          </p:cNvPicPr>
          <p:nvPr/>
        </p:nvPicPr>
        <p:blipFill>
          <a:blip r:embed="rId3"/>
          <a:srcRect b="29004"/>
          <a:stretch>
            <a:fillRect/>
          </a:stretch>
        </p:blipFill>
        <p:spPr>
          <a:xfrm>
            <a:off x="5242853" y="3407494"/>
            <a:ext cx="3065124" cy="3265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04169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446" y="2386149"/>
            <a:ext cx="8305800" cy="838200"/>
          </a:xfrm>
        </p:spPr>
        <p:txBody>
          <a:bodyPr/>
          <a:lstStyle/>
          <a:p>
            <a:r>
              <a:rPr lang="ru-RU" sz="2400" dirty="0"/>
              <a:t>Между работодателем Коротких Ольгой Алексеевной и председателем ПК Шамовой </a:t>
            </a:r>
            <a:r>
              <a:rPr lang="ru-RU" sz="2400" dirty="0" err="1"/>
              <a:t>Джульетой</a:t>
            </a:r>
            <a:r>
              <a:rPr lang="ru-RU" sz="2400" dirty="0"/>
              <a:t> </a:t>
            </a:r>
            <a:r>
              <a:rPr lang="ru-RU" sz="2400" dirty="0" err="1"/>
              <a:t>Жирослановной</a:t>
            </a:r>
            <a:r>
              <a:rPr lang="ru-RU" sz="2400" dirty="0"/>
              <a:t> заключен коллективный договор.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2662" y="3429000"/>
            <a:ext cx="22311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131" y="3298635"/>
            <a:ext cx="2467869" cy="34831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5636" y="3439476"/>
            <a:ext cx="2232727" cy="334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076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1689463"/>
            <a:ext cx="8305800" cy="838200"/>
          </a:xfrm>
        </p:spPr>
        <p:txBody>
          <a:bodyPr/>
          <a:lstStyle/>
          <a:p>
            <a:r>
              <a:rPr lang="ru-RU" dirty="0" smtClean="0"/>
              <a:t>Льготы для работников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274" y="2405743"/>
            <a:ext cx="8913223" cy="4369526"/>
          </a:xfrm>
        </p:spPr>
        <p:txBody>
          <a:bodyPr numCol="2"/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b="1" dirty="0"/>
              <a:t>уровень оплаты труда и установленных социальных гарантий,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b="1" dirty="0"/>
              <a:t>качество труда,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b="1" dirty="0"/>
              <a:t>безопасные условия труда,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b="1" dirty="0"/>
              <a:t>полная занятость и бессрочный контракт,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b="1" dirty="0"/>
              <a:t>отсутствие дискриминации по возрасту, полу, национальном или другому признаку,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b="1" dirty="0"/>
              <a:t>защита прав работника в трудовом споре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b="1" dirty="0"/>
              <a:t>повышение квалификации </a:t>
            </a:r>
            <a:endParaRPr lang="ru-RU" altLang="ru-RU" sz="1800" b="1" dirty="0" smtClean="0"/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altLang="ru-RU" sz="1800" b="1" dirty="0"/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b="1" dirty="0"/>
              <a:t>получение льготных путевок в санатории и лагеря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1800" b="1" dirty="0"/>
              <a:t>получение денежной помощи в трудных жизненных </a:t>
            </a:r>
            <a:r>
              <a:rPr lang="ru-RU" altLang="ru-RU" sz="1800" b="1" dirty="0" smtClean="0"/>
              <a:t>ситуациях</a:t>
            </a:r>
            <a:endParaRPr lang="ru-RU" sz="1800" dirty="0"/>
          </a:p>
        </p:txBody>
      </p:sp>
      <p:pic>
        <p:nvPicPr>
          <p:cNvPr id="6" name="Picture 2" descr="http://t3.gstatic.com/images?q=tbn:ANd9GcQjP1eHbmj3UuLujFEZkXk9oBPi8INhQTPk1Atf8YuCzF_0HTk2ZwVxXCKJ-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684" y="3817530"/>
            <a:ext cx="3293881" cy="2792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70788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30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6276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478972"/>
            <a:ext cx="8305800" cy="838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057" y="1778726"/>
            <a:ext cx="8773886" cy="4778828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/>
              <a:t>Промышленная революция - </a:t>
            </a:r>
            <a:r>
              <a:rPr lang="ru-RU" sz="2400" dirty="0"/>
              <a:t> переход от ручного труда к машинному, от мануфактуры к фабрике; переход от преимущественно аграрной экономики к индустриальному производству, в результате которого происходит трансформация аграрного общества в индустриальное. </a:t>
            </a:r>
            <a:br>
              <a:rPr lang="ru-RU" sz="2400" dirty="0"/>
            </a:br>
            <a:r>
              <a:rPr lang="ru-RU" sz="2400" b="1" dirty="0"/>
              <a:t>Индустриализация - </a:t>
            </a:r>
            <a:r>
              <a:rPr lang="ru-RU" sz="2400" dirty="0" smtClean="0"/>
              <a:t>процесс </a:t>
            </a:r>
            <a:r>
              <a:rPr lang="ru-RU" sz="2400" dirty="0"/>
              <a:t>ускоренного социально-экономического перехода от традиционного этапа развития к индустриальному, с преобладанием промышленного производства в экономике.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765393"/>
            <a:ext cx="3788229" cy="203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4540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0"/>
            <a:ext cx="914612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65565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2252"/>
            <a:ext cx="9740703" cy="694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1764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925" y="0"/>
            <a:ext cx="105288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7012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lide-4-1024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91107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7953" y="-135500"/>
            <a:ext cx="9355163" cy="703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3025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 bwMode="auto">
          <a:xfrm>
            <a:off x="1019701" y="605119"/>
            <a:ext cx="3859307" cy="130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Профсоюз </a:t>
            </a:r>
          </a:p>
        </p:txBody>
      </p:sp>
      <p:pic>
        <p:nvPicPr>
          <p:cNvPr id="4098" name="Picture 2" descr="http://www.dou597.edusite.ru/images/p65_profsoyuz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9203" y="224737"/>
            <a:ext cx="1369323" cy="1483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" y="2338919"/>
            <a:ext cx="8643263" cy="3230607"/>
          </a:xfrm>
        </p:spPr>
        <p:txBody>
          <a:bodyPr/>
          <a:lstStyle/>
          <a:p>
            <a:pPr algn="just">
              <a:buNone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	Профессиональный союз –  </a:t>
            </a:r>
            <a:r>
              <a:rPr lang="ru-RU" sz="2400" dirty="0" smtClean="0"/>
              <a:t>добровольное общественное объединение граждан, связанных общими производственными, профессиональными интересами по роду их деятельности, создаваемое в целях представительства и защиты их социально-трудовых прав и интересов (ст.2 ФЗ «О профессиональных союзах, их правах и гарантиях деятельности»).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721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9484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3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endParaRPr lang="ru-RU" sz="1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endParaRPr lang="ru-RU" sz="4300" b="1" cap="small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395536" y="809328"/>
          <a:ext cx="835292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Заголовок 5"/>
          <p:cNvSpPr txBox="1">
            <a:spLocks/>
          </p:cNvSpPr>
          <p:nvPr/>
        </p:nvSpPr>
        <p:spPr bwMode="auto">
          <a:xfrm>
            <a:off x="0" y="30605"/>
            <a:ext cx="830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Ст. 37 Конституции РФ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2BEDDF2-DD23-4465-8D89-2F65F4555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graphicEl>
                                              <a:dgm id="{32BEDDF2-DD23-4465-8D89-2F65F4555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2F588C6-745A-4D6B-A322-5FA7F6505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>
                                            <p:graphicEl>
                                              <a:dgm id="{32F588C6-745A-4D6B-A322-5FA7F65059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875D31E-FFA5-4F6B-BF7F-0A2BA09152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>
                                            <p:graphicEl>
                                              <a:dgm id="{6875D31E-FFA5-4F6B-BF7F-0A2BA09152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4792092-EBBA-4E85-A46D-9EFAB681BF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>
                                            <p:graphicEl>
                                              <a:dgm id="{24792092-EBBA-4E85-A46D-9EFAB681BF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2AF0493-D4A6-47DB-A9DE-939EE51F7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>
                                            <p:graphicEl>
                                              <a:dgm id="{42AF0493-D4A6-47DB-A9DE-939EE51F79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D5D55C3-9551-425F-B676-068EDA4838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>
                                            <p:graphicEl>
                                              <a:dgm id="{BD5D55C3-9551-425F-B676-068EDA4838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FEA1E86-0571-4DA0-8601-6E5D375000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>
                                            <p:graphicEl>
                                              <a:dgm id="{3FEA1E86-0571-4DA0-8601-6E5D375000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2FAFDDF-239A-4580-8F2E-48D4463247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>
                                            <p:graphicEl>
                                              <a:dgm id="{C2FAFDDF-239A-4580-8F2E-48D4463247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23830FB-C4D0-4EA2-B79D-FB307D3DA0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0">
                                            <p:graphicEl>
                                              <a:dgm id="{E23830FB-C4D0-4EA2-B79D-FB307D3DA0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A673743-FA89-4156-AE1F-DEE2D1C733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>
                                            <p:graphicEl>
                                              <a:dgm id="{AA673743-FA89-4156-AE1F-DEE2D1C733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3AE1BC7-ED14-4F66-8D61-69AD6058EE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>
                                            <p:graphicEl>
                                              <a:dgm id="{03AE1BC7-ED14-4F66-8D61-69AD6058EE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6C3F300-0E1F-443B-BF29-0DC333E88C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">
                                            <p:graphicEl>
                                              <a:dgm id="{26C3F300-0E1F-443B-BF29-0DC333E88C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A72DB6D-0E26-42C5-8717-A9EE55AC05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">
                                            <p:graphicEl>
                                              <a:dgm id="{4A72DB6D-0E26-42C5-8717-A9EE55AC05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 uiExpand="1">
        <p:bldSub>
          <a:bldDgm bld="lvl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2426164"/>
            <a:ext cx="7715200" cy="315781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Всеобщая декларация прав человека ООН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Конвенция ООН о </a:t>
            </a:r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правах 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ребенка</a:t>
            </a:r>
          </a:p>
          <a:p>
            <a:pPr>
              <a:lnSpc>
                <a:spcPct val="90000"/>
              </a:lnSpc>
            </a:pP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Конституция РФ</a:t>
            </a: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Трудовой кодекс 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РФ</a:t>
            </a: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Отдельные законы о 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труде</a:t>
            </a: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Подзаконные нормативные 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акты</a:t>
            </a: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9237" y="3380511"/>
            <a:ext cx="2211851" cy="322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97383" y="90498"/>
            <a:ext cx="79853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Законодательные акты, регулирующие трудовые отношения в РФ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 advAuto="300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04931" y="2743200"/>
            <a:ext cx="3657600" cy="533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добросовестно трудиться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04931" y="3505200"/>
            <a:ext cx="3657600" cy="6858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соблюдать трудовую</a:t>
            </a:r>
          </a:p>
          <a:p>
            <a:pPr algn="ctr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дисциплину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104931" y="4495800"/>
            <a:ext cx="3657600" cy="533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>
                <a:latin typeface="Tahoma" pitchFamily="34" charset="0"/>
                <a:ea typeface="Tahoma" pitchFamily="34" charset="0"/>
                <a:cs typeface="Tahoma" pitchFamily="34" charset="0"/>
              </a:rPr>
              <a:t>беречь имущество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04931" y="5334000"/>
            <a:ext cx="3657600" cy="6858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выполнять нормы</a:t>
            </a:r>
          </a:p>
          <a:p>
            <a:pPr algn="ctr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труда</a:t>
            </a:r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>
            <a:off x="4067331" y="2362200"/>
            <a:ext cx="0" cy="33528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5371" name="Rectangle 1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156616" y="1828800"/>
            <a:ext cx="3530184" cy="533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Работодатель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4648200" y="2667000"/>
            <a:ext cx="3657600" cy="7620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рационально</a:t>
            </a:r>
          </a:p>
          <a:p>
            <a:pPr algn="ctr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использовать труд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4648200" y="3581400"/>
            <a:ext cx="3657600" cy="6858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создавать условия</a:t>
            </a:r>
          </a:p>
          <a:p>
            <a:pPr algn="ctr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труда</a:t>
            </a:r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4648200" y="4648200"/>
            <a:ext cx="3657600" cy="6096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оплачивать труд</a:t>
            </a:r>
          </a:p>
        </p:txBody>
      </p:sp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4648200" y="5638800"/>
            <a:ext cx="3733800" cy="7620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>
                <a:latin typeface="Tahoma" pitchFamily="34" charset="0"/>
                <a:ea typeface="Tahoma" pitchFamily="34" charset="0"/>
                <a:cs typeface="Tahoma" pitchFamily="34" charset="0"/>
              </a:rPr>
              <a:t>осуществлять повышение</a:t>
            </a:r>
          </a:p>
          <a:p>
            <a:pPr algn="ctr"/>
            <a:r>
              <a:rPr lang="ru-RU" sz="2000">
                <a:latin typeface="Tahoma" pitchFamily="34" charset="0"/>
                <a:ea typeface="Tahoma" pitchFamily="34" charset="0"/>
                <a:cs typeface="Tahoma" pitchFamily="34" charset="0"/>
              </a:rPr>
              <a:t>квалификации</a:t>
            </a:r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H="1">
            <a:off x="3762531" y="2971800"/>
            <a:ext cx="304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 flipH="1">
            <a:off x="3762531" y="3810000"/>
            <a:ext cx="304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5378" name="Line 18"/>
          <p:cNvSpPr>
            <a:spLocks noChangeShapeType="1"/>
          </p:cNvSpPr>
          <p:nvPr/>
        </p:nvSpPr>
        <p:spPr bwMode="auto">
          <a:xfrm flipH="1">
            <a:off x="3762531" y="4648200"/>
            <a:ext cx="304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 flipH="1">
            <a:off x="3762531" y="5638800"/>
            <a:ext cx="304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8686800" y="2286000"/>
            <a:ext cx="0" cy="36576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5381" name="Line 21"/>
          <p:cNvSpPr>
            <a:spLocks noChangeShapeType="1"/>
          </p:cNvSpPr>
          <p:nvPr/>
        </p:nvSpPr>
        <p:spPr bwMode="auto">
          <a:xfrm flipH="1">
            <a:off x="8305800" y="3048000"/>
            <a:ext cx="381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5382" name="Line 22"/>
          <p:cNvSpPr>
            <a:spLocks noChangeShapeType="1"/>
          </p:cNvSpPr>
          <p:nvPr/>
        </p:nvSpPr>
        <p:spPr bwMode="auto">
          <a:xfrm flipH="1">
            <a:off x="8305800" y="3962400"/>
            <a:ext cx="381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5383" name="Line 23"/>
          <p:cNvSpPr>
            <a:spLocks noChangeShapeType="1"/>
          </p:cNvSpPr>
          <p:nvPr/>
        </p:nvSpPr>
        <p:spPr bwMode="auto">
          <a:xfrm flipH="1">
            <a:off x="8305800" y="4953000"/>
            <a:ext cx="381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5384" name="Line 24"/>
          <p:cNvSpPr>
            <a:spLocks noChangeShapeType="1"/>
          </p:cNvSpPr>
          <p:nvPr/>
        </p:nvSpPr>
        <p:spPr bwMode="auto">
          <a:xfrm flipH="1">
            <a:off x="8382000" y="5943600"/>
            <a:ext cx="3048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26" name="Заголовок 5"/>
          <p:cNvSpPr txBox="1">
            <a:spLocks/>
          </p:cNvSpPr>
          <p:nvPr/>
        </p:nvSpPr>
        <p:spPr bwMode="auto">
          <a:xfrm>
            <a:off x="0" y="239845"/>
            <a:ext cx="8305800" cy="130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Стороны трудовых</a:t>
            </a:r>
            <a:r>
              <a:rPr kumimoji="0" lang="ru-RU" sz="4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отношений</a:t>
            </a:r>
            <a:endParaRPr kumimoji="0" lang="ru-RU" sz="4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Rectangle 1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52401" y="1828800"/>
            <a:ext cx="3914931" cy="533400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Работник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Двойная стрелка влево/вправо 28"/>
          <p:cNvSpPr/>
          <p:nvPr/>
        </p:nvSpPr>
        <p:spPr bwMode="auto">
          <a:xfrm>
            <a:off x="4067331" y="1946225"/>
            <a:ext cx="999344" cy="339777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1723877" y="4648200"/>
            <a:ext cx="5426439" cy="1073046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Трудовой договор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Двойная стрелка влево/вправо 31"/>
          <p:cNvSpPr/>
          <p:nvPr/>
        </p:nvSpPr>
        <p:spPr bwMode="auto">
          <a:xfrm rot="15036323">
            <a:off x="1991906" y="3452126"/>
            <a:ext cx="1194398" cy="479408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Двойная стрелка влево/вправо 32"/>
          <p:cNvSpPr/>
          <p:nvPr/>
        </p:nvSpPr>
        <p:spPr bwMode="auto">
          <a:xfrm rot="17314828">
            <a:off x="5466502" y="3451665"/>
            <a:ext cx="1194398" cy="479408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/>
      <p:bldP spid="15366" grpId="1" animBg="1"/>
      <p:bldP spid="15367" grpId="0" animBg="1"/>
      <p:bldP spid="15367" grpId="1" animBg="1"/>
      <p:bldP spid="15368" grpId="0" animBg="1"/>
      <p:bldP spid="15368" grpId="1" animBg="1"/>
      <p:bldP spid="15369" grpId="0" animBg="1"/>
      <p:bldP spid="15369" grpId="1" animBg="1"/>
      <p:bldP spid="15370" grpId="0" animBg="1"/>
      <p:bldP spid="15370" grpId="1" animBg="1"/>
      <p:bldP spid="15371" grpId="0" animBg="1"/>
      <p:bldP spid="15372" grpId="0" animBg="1"/>
      <p:bldP spid="15372" grpId="1" animBg="1"/>
      <p:bldP spid="15373" grpId="0" animBg="1"/>
      <p:bldP spid="15373" grpId="1" animBg="1"/>
      <p:bldP spid="15374" grpId="0" animBg="1"/>
      <p:bldP spid="15374" grpId="1" animBg="1"/>
      <p:bldP spid="15375" grpId="0" animBg="1"/>
      <p:bldP spid="15375" grpId="1" animBg="1"/>
      <p:bldP spid="15376" grpId="0" animBg="1"/>
      <p:bldP spid="15376" grpId="1" animBg="1"/>
      <p:bldP spid="15377" grpId="0" animBg="1"/>
      <p:bldP spid="15377" grpId="1" animBg="1"/>
      <p:bldP spid="15378" grpId="0" animBg="1"/>
      <p:bldP spid="15378" grpId="1" animBg="1"/>
      <p:bldP spid="15379" grpId="0" animBg="1"/>
      <p:bldP spid="15379" grpId="1" animBg="1"/>
      <p:bldP spid="15380" grpId="0" animBg="1"/>
      <p:bldP spid="15380" grpId="1" animBg="1"/>
      <p:bldP spid="15381" grpId="0" animBg="1"/>
      <p:bldP spid="15381" grpId="1" animBg="1"/>
      <p:bldP spid="15382" grpId="0" animBg="1"/>
      <p:bldP spid="15382" grpId="1" animBg="1"/>
      <p:bldP spid="15383" grpId="0" animBg="1"/>
      <p:bldP spid="15383" grpId="1" animBg="1"/>
      <p:bldP spid="15384" grpId="0" animBg="1"/>
      <p:bldP spid="15384" grpId="1" animBg="1"/>
      <p:bldP spid="28" grpId="0" animBg="1"/>
      <p:bldP spid="29" grpId="0" animBg="1"/>
      <p:bldP spid="31" grpId="1" animBg="1"/>
      <p:bldP spid="32" grpId="0" animBg="1"/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0" y="2053658"/>
            <a:ext cx="8949128" cy="4357141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None/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Трудовой договор –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соглашение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между работником и работодателем, в соответствии с которым работодатель обязуется предоставить работу по обусловленной трудовой функции, обеспечить условия труда, а работник обязуется лично выполнять определенную этим соглашением трудовую функцию, соблюдать действующие правила трудового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распорядка.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Заголовок 5"/>
          <p:cNvSpPr txBox="1">
            <a:spLocks/>
          </p:cNvSpPr>
          <p:nvPr/>
        </p:nvSpPr>
        <p:spPr bwMode="auto">
          <a:xfrm>
            <a:off x="0" y="239845"/>
            <a:ext cx="8305800" cy="130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Трудовой договор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 bwMode="auto">
          <a:xfrm>
            <a:off x="0" y="239845"/>
            <a:ext cx="8305800" cy="130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Права и гарантии работника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9" y="1801092"/>
            <a:ext cx="4423063" cy="4870668"/>
          </a:xfrm>
        </p:spPr>
        <p:txBody>
          <a:bodyPr/>
          <a:lstStyle/>
          <a:p>
            <a:pPr algn="ctr">
              <a:buNone/>
            </a:pPr>
            <a:r>
              <a:rPr lang="ru-RU" sz="2000" b="1" i="1" cap="smal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Права</a:t>
            </a:r>
            <a:endParaRPr lang="ru-RU" sz="1600" b="1" cap="small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9388" lvl="0" indent="-179388"/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исчисление трудового стажа;</a:t>
            </a:r>
          </a:p>
          <a:p>
            <a:pPr marL="179388" lvl="0" indent="-179388"/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выплата вознаграждения (заработной платы);</a:t>
            </a:r>
          </a:p>
          <a:p>
            <a:pPr marL="179388" lvl="0" indent="-179388"/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социальное страхование (оплата  больничного листа, в том числе в результате несчастного случая на производстве);</a:t>
            </a:r>
          </a:p>
          <a:p>
            <a:pPr marL="179388" lvl="0" indent="-179388"/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отпуск;</a:t>
            </a:r>
          </a:p>
          <a:p>
            <a:pPr marL="179388" lvl="0" indent="-179388"/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выходные дни;</a:t>
            </a:r>
          </a:p>
          <a:p>
            <a:pPr marL="179388" lvl="0" indent="-179388"/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соблюдение режима рабочего времени, установленного ТК;</a:t>
            </a:r>
          </a:p>
          <a:p>
            <a:pPr marL="179388" lvl="0" indent="-179388"/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 информацию от работодателя,</a:t>
            </a:r>
          </a:p>
          <a:p>
            <a:pPr marL="179388" lvl="0" indent="-179388"/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  отстаивание своих прав в индивидуальном и коллективном трудовом споре, вплоть до обращения в суд или до забастовки, и т.д.</a:t>
            </a:r>
          </a:p>
          <a:p>
            <a:endParaRPr lang="ru-RU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86303" y="1801098"/>
            <a:ext cx="4457700" cy="4870669"/>
          </a:xfrm>
        </p:spPr>
        <p:txBody>
          <a:bodyPr/>
          <a:lstStyle/>
          <a:p>
            <a:pPr algn="ctr">
              <a:buNone/>
            </a:pPr>
            <a:r>
              <a:rPr lang="ru-RU" sz="2000" b="1" i="1" cap="smal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Гарантии</a:t>
            </a:r>
            <a:endParaRPr lang="ru-RU" sz="1700" b="1" i="1" cap="small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сохранение рабочего места;</a:t>
            </a:r>
          </a:p>
          <a:p>
            <a:pPr lvl="0"/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прием на работу на условиях </a:t>
            </a:r>
            <a:r>
              <a:rPr lang="ru-RU" sz="1700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постоянного</a:t>
            </a:r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трудового договора;</a:t>
            </a:r>
          </a:p>
          <a:p>
            <a:pPr lvl="0"/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выполнение трудовых обязанностей, определенных трудовым договором;</a:t>
            </a:r>
          </a:p>
          <a:p>
            <a:pPr lvl="0"/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выплата установленного размера заработной платы в срок и полностью; </a:t>
            </a:r>
          </a:p>
          <a:p>
            <a:r>
              <a:rPr lang="ru-RU" sz="17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неухудшение</a:t>
            </a:r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  условий труда (режима рабочего времени, оплаты по сравнению с действующим законодательством); </a:t>
            </a:r>
          </a:p>
          <a:p>
            <a:r>
              <a:rPr lang="ru-RU" sz="17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 т.д.</a:t>
            </a:r>
            <a:endParaRPr lang="ru-RU" sz="17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1095400" y="2286000"/>
            <a:ext cx="16764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kern="1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/>
                <a:cs typeface="Arial"/>
              </a:rPr>
              <a:t>14</a:t>
            </a:r>
          </a:p>
        </p:txBody>
      </p: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6629400" y="2209800"/>
            <a:ext cx="16764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6000" b="1" kern="10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"/>
                <a:cs typeface="Arial"/>
              </a:rPr>
              <a:t>15</a:t>
            </a:r>
          </a:p>
        </p:txBody>
      </p:sp>
      <p:sp>
        <p:nvSpPr>
          <p:cNvPr id="27654" name="WordArt 6"/>
          <p:cNvSpPr>
            <a:spLocks noChangeArrowheads="1" noChangeShapeType="1" noTextEdit="1"/>
          </p:cNvSpPr>
          <p:nvPr/>
        </p:nvSpPr>
        <p:spPr bwMode="auto">
          <a:xfrm>
            <a:off x="3779912" y="3789040"/>
            <a:ext cx="14478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kern="1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16</a:t>
            </a:r>
          </a:p>
        </p:txBody>
      </p:sp>
      <p:sp>
        <p:nvSpPr>
          <p:cNvPr id="27655" name="AutoShape 7" descr="Букет"/>
          <p:cNvSpPr>
            <a:spLocks noChangeArrowheads="1"/>
          </p:cNvSpPr>
          <p:nvPr/>
        </p:nvSpPr>
        <p:spPr bwMode="auto">
          <a:xfrm>
            <a:off x="381000" y="3886201"/>
            <a:ext cx="2390800" cy="1343000"/>
          </a:xfrm>
          <a:prstGeom prst="round2Diag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письменного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согласия одного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из родителей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656" name="AutoShape 8" descr="Букет"/>
          <p:cNvSpPr>
            <a:spLocks noChangeArrowheads="1"/>
          </p:cNvSpPr>
          <p:nvPr/>
        </p:nvSpPr>
        <p:spPr bwMode="auto">
          <a:xfrm>
            <a:off x="3219115" y="5805264"/>
            <a:ext cx="2824336" cy="762000"/>
          </a:xfrm>
          <a:prstGeom prst="round2Diag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самостоятельно</a:t>
            </a:r>
          </a:p>
        </p:txBody>
      </p:sp>
      <p:sp>
        <p:nvSpPr>
          <p:cNvPr id="27657" name="AutoShape 9" descr="Букет"/>
          <p:cNvSpPr>
            <a:spLocks noChangeArrowheads="1"/>
          </p:cNvSpPr>
          <p:nvPr/>
        </p:nvSpPr>
        <p:spPr bwMode="auto">
          <a:xfrm>
            <a:off x="6300192" y="3789042"/>
            <a:ext cx="2592288" cy="1872208"/>
          </a:xfrm>
          <a:prstGeom prst="round2Diag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после получения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основного </a:t>
            </a:r>
            <a:r>
              <a:rPr lang="ru-RU" b="1" dirty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общего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образования</a:t>
            </a:r>
            <a:endParaRPr lang="ru-RU" sz="1600" b="1" dirty="0">
              <a:solidFill>
                <a:schemeClr val="tx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Заголовок 5"/>
          <p:cNvSpPr txBox="1">
            <a:spLocks/>
          </p:cNvSpPr>
          <p:nvPr/>
        </p:nvSpPr>
        <p:spPr bwMode="auto">
          <a:xfrm>
            <a:off x="0" y="239845"/>
            <a:ext cx="8305800" cy="130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Возраст, с которого допускается заключение трудового договора (ст.63 ТК</a:t>
            </a:r>
            <a:r>
              <a:rPr kumimoji="0" lang="ru-RU" sz="36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РФ)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animBg="1"/>
      <p:bldP spid="27654" grpId="0" animBg="1"/>
      <p:bldP spid="27655" grpId="0" animBg="1" autoUpdateAnimBg="0"/>
      <p:bldP spid="27656" grpId="0" animBg="1" autoUpdateAnimBg="0"/>
      <p:bldP spid="27657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07895" y="2761476"/>
            <a:ext cx="8458200" cy="4096525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 b="1" i="1" dirty="0">
              <a:solidFill>
                <a:srgbClr val="FF9933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Трудовой договор заключается в 2-х экземплярах (по экземпляру каждой из сторон).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Если </a:t>
            </a: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в трудовом договоре не оговорен срок его действия, то договор заключен на неопределенный </a:t>
            </a: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срок.</a:t>
            </a:r>
            <a:endParaRPr lang="ru-RU" sz="2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600" dirty="0">
                <a:latin typeface="Tahoma" pitchFamily="34" charset="0"/>
                <a:ea typeface="Tahoma" pitchFamily="34" charset="0"/>
                <a:cs typeface="Tahoma" pitchFamily="34" charset="0"/>
              </a:rPr>
              <a:t>Трудовой договор вступает в силу со дня его </a:t>
            </a: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подписания.</a:t>
            </a:r>
            <a:endParaRPr lang="ru-RU" sz="2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Для лиц не достигших 18 лет при приеме на работу испытательный срок не устанавливается (ст. 70 ТК РФ).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Расторжение трудового договора с работниками до 18 лет по инициативе работодателя (исключение: ликвидация организации или ИП) помимо соблюдения общего порядка допускается только с согласия соответствующей государственной инспекции труда и комиссии по делам несовершеннолетних и защите их прав (ст.269 ТК РФ).</a:t>
            </a:r>
          </a:p>
          <a:p>
            <a:pPr algn="just">
              <a:lnSpc>
                <a:spcPct val="120000"/>
              </a:lnSpc>
            </a:pP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2000" i="1" dirty="0">
              <a:solidFill>
                <a:schemeClr val="bg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201126" y="1723875"/>
            <a:ext cx="4114799" cy="1049311"/>
          </a:xfrm>
          <a:prstGeom prst="round2Diag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Бессрочный</a:t>
            </a:r>
            <a: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(срок действия не определен)</a:t>
            </a:r>
            <a:endParaRPr lang="ru-RU" sz="2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581" name="Oval 5"/>
          <p:cNvSpPr>
            <a:spLocks noChangeArrowheads="1"/>
          </p:cNvSpPr>
          <p:nvPr/>
        </p:nvSpPr>
        <p:spPr bwMode="auto">
          <a:xfrm>
            <a:off x="4691928" y="1723875"/>
            <a:ext cx="4147279" cy="1049311"/>
          </a:xfrm>
          <a:prstGeom prst="round2Diag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рочный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(заключается на </a:t>
            </a:r>
            <a: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срок 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не более 5 лет)</a:t>
            </a:r>
            <a:endParaRPr lang="ru-RU" sz="2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Заголовок 5"/>
          <p:cNvSpPr txBox="1">
            <a:spLocks/>
          </p:cNvSpPr>
          <p:nvPr/>
        </p:nvSpPr>
        <p:spPr bwMode="auto">
          <a:xfrm>
            <a:off x="-1" y="239845"/>
            <a:ext cx="9144001" cy="130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Заключение трудового</a:t>
            </a:r>
            <a:r>
              <a:rPr kumimoji="0" lang="ru-RU" sz="40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договора (ст.ст.58, 61, 70 ТК РФ)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uiExpand="1" build="p"/>
      <p:bldP spid="24580" grpId="0" animBg="1"/>
      <p:bldP spid="2458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3" y="2030505"/>
            <a:ext cx="8784236" cy="4536550"/>
          </a:xfr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</a:t>
            </a: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Лица до 18 лет принимаются на работу только после </a:t>
            </a:r>
            <a:r>
              <a:rPr lang="ru-RU" sz="2000" b="1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обязательного предварительного медицинского осмотра</a:t>
            </a: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и до достижения 18 лет подлежат </a:t>
            </a:r>
            <a:r>
              <a:rPr lang="ru-RU" sz="2000" b="1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ежегодному медицинскому осмотру (ст.266 ТК РФ).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Сокращенное рабочее время (ст.ст.92, 94 ТК РФ):</a:t>
            </a:r>
            <a:endParaRPr lang="ru-RU" sz="2000" b="1" dirty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 </a:t>
            </a:r>
            <a:r>
              <a:rPr lang="ru-RU" sz="2000" dirty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16 до 18 лет – 6 часов в день (36 часов в </a:t>
            </a: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неделю),</a:t>
            </a:r>
            <a:endParaRPr lang="ru-RU" sz="2000" dirty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 15 до 16 лет, а также учащиеся от 14 до 16 лет, работающие в период каникул – 4 часа в день (24 часа в неделю</a:t>
            </a: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),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учащиеся, работающие в свободное от учебы время – половина, указанных от их возраста норм (т.е. 18 или 12 часов в неделю).</a:t>
            </a:r>
          </a:p>
          <a:p>
            <a:pPr>
              <a:lnSpc>
                <a:spcPct val="90000"/>
              </a:lnSpc>
              <a:buNone/>
            </a:pPr>
            <a:r>
              <a:rPr lang="ru-RU" sz="2000" b="1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Ограничения в переноске тяжестей (ст.265 ТК РФ):</a:t>
            </a:r>
          </a:p>
          <a:p>
            <a:pPr algn="just">
              <a:lnSpc>
                <a:spcPct val="90000"/>
              </a:lnSpc>
            </a:pP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предельно</a:t>
            </a:r>
            <a:r>
              <a:rPr lang="ru-RU" sz="2000" b="1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допустимая норма при поднятии тяжестей  – </a:t>
            </a:r>
            <a:r>
              <a:rPr lang="ru-RU" sz="2000" b="1" u="sng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10 кг</a:t>
            </a: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</a:p>
          <a:p>
            <a:pPr algn="just">
              <a:lnSpc>
                <a:spcPct val="90000"/>
              </a:lnSpc>
            </a:pP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подростки до 18 лет ни при каких условиях не должны приниматься на работы, заключающиеся исключительно в переноске тяжестей.</a:t>
            </a:r>
          </a:p>
          <a:p>
            <a:pPr>
              <a:lnSpc>
                <a:spcPct val="90000"/>
              </a:lnSpc>
            </a:pPr>
            <a:endParaRPr lang="ru-RU" sz="2000" dirty="0" smtClean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 dirty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 bwMode="auto">
          <a:xfrm>
            <a:off x="0" y="239845"/>
            <a:ext cx="8305800" cy="130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Нормы </a:t>
            </a:r>
            <a:r>
              <a:rPr lang="ru-RU" sz="4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труда для несовершеннолетних</a:t>
            </a:r>
            <a:endParaRPr kumimoji="0" lang="ru-RU" sz="48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180115" y="1828800"/>
            <a:ext cx="8785225" cy="476687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2000" b="1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 Запреты на некоторые виды работ (ст.ст.265, 268 ТК РФ):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вредные работы и опасные работы,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подземные работы,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ночные работы и сверхурочные работы,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работы, причиняющие вред здоровью и нравственному развитию,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 работы с наркотическими и психотропными веществами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работы, связанные с полной материальной ответственностью,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работы, выполняемые с длительной отлучкой из места постоянного проживания,</a:t>
            </a:r>
          </a:p>
          <a:p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 работу по совместительству,</a:t>
            </a:r>
          </a:p>
          <a:p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 государственную и муниципальную должность государственной и муниципальной службы,</a:t>
            </a:r>
          </a:p>
          <a:p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 работу в ведомственную охрану.</a:t>
            </a:r>
            <a:endParaRPr lang="ru-RU" sz="2000" dirty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 dirty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 bwMode="auto">
          <a:xfrm>
            <a:off x="0" y="239845"/>
            <a:ext cx="8754035" cy="130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Нормы </a:t>
            </a:r>
            <a:r>
              <a:rPr lang="ru-RU" sz="4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труда для несовершеннолетних</a:t>
            </a:r>
            <a:endParaRPr kumimoji="0" lang="ru-RU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8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 bwMode="auto">
          <a:xfrm>
            <a:off x="1330122" y="404488"/>
            <a:ext cx="7597828" cy="130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Деятельность профсоюза</a:t>
            </a:r>
          </a:p>
        </p:txBody>
      </p:sp>
      <p:pic>
        <p:nvPicPr>
          <p:cNvPr id="4098" name="Picture 2" descr="http://www.dou597.edusite.ru/images/p65_profsoyuz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9203" y="224737"/>
            <a:ext cx="1369323" cy="1483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0134" y="1975663"/>
            <a:ext cx="8637003" cy="4585855"/>
          </a:xfrm>
        </p:spPr>
        <p:txBody>
          <a:bodyPr/>
          <a:lstStyle/>
          <a:p>
            <a:pPr marL="0" indent="179388" algn="just"/>
            <a:r>
              <a:rPr lang="ru-RU" sz="18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участие в разработке локальных нормативных актов (коллективных договоров, приказов, распоряжений, положений, инструкций и т.д.) (ст.370 ТК РФ);</a:t>
            </a:r>
          </a:p>
          <a:p>
            <a:pPr marL="0" indent="179388" algn="just"/>
            <a:r>
              <a:rPr lang="ru-RU" sz="18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разрешение коллективных трудовых споров (ст.29 ТК РФ);</a:t>
            </a:r>
          </a:p>
          <a:p>
            <a:pPr marL="0" indent="179388" algn="just"/>
            <a:r>
              <a:rPr lang="ru-RU" sz="18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участие в процедуре увольнения  по инициативе работодателя(ст.82 ТК РФ); </a:t>
            </a:r>
          </a:p>
          <a:p>
            <a:pPr marL="0" indent="179388" algn="just"/>
            <a:r>
              <a:rPr lang="ru-RU" sz="18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участие в комиссиях по расследованию несчастных случаев (ст.229 ТК РФ);</a:t>
            </a:r>
          </a:p>
          <a:p>
            <a:pPr marL="0" indent="179388" algn="just"/>
            <a:r>
              <a:rPr lang="ru-RU" sz="18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контроль исполнения работодателем трудового законодательства;</a:t>
            </a:r>
          </a:p>
          <a:p>
            <a:pPr marL="0" indent="179388" algn="just"/>
            <a:r>
              <a:rPr lang="ru-RU" sz="18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оказание материальной помощи членам профсоюза;</a:t>
            </a:r>
          </a:p>
          <a:p>
            <a:pPr marL="0" indent="179388" algn="just"/>
            <a:r>
              <a:rPr lang="ru-RU" sz="18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детей членов профсоюза льготными билетами на развлекательные мероприятия (новогодние представления, театр, цирк и т.д.);</a:t>
            </a:r>
          </a:p>
          <a:p>
            <a:pPr marL="0" indent="179388" algn="just"/>
            <a:r>
              <a:rPr lang="ru-RU" sz="18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организация отдыха и оздоровления за счет средств профсоюза</a:t>
            </a:r>
          </a:p>
          <a:p>
            <a:pPr marL="0" indent="179388" algn="just"/>
            <a:r>
              <a:rPr lang="ru-RU" sz="18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многое другое. </a:t>
            </a:r>
          </a:p>
          <a:p>
            <a:pPr marL="0" indent="179388" algn="just"/>
            <a:endParaRPr lang="ru-RU" sz="1800" dirty="0" smtClean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179396" y="1909482"/>
            <a:ext cx="8785225" cy="476687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2000" b="1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5. Отпуска, предоставляемые несовершеннолетним (ст.ст.122, 267 ТК РФ):</a:t>
            </a:r>
          </a:p>
          <a:p>
            <a:pPr algn="just">
              <a:lnSpc>
                <a:spcPct val="90000"/>
              </a:lnSpc>
            </a:pP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ежегодный оплачиваемый отпуск;</a:t>
            </a:r>
          </a:p>
          <a:p>
            <a:pPr algn="just">
              <a:lnSpc>
                <a:spcPct val="90000"/>
              </a:lnSpc>
            </a:pP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работникам в возрасте до 18 лет – право на использование отпуска за первый год работы может быть предоставлен до истечения 6 месяцев;</a:t>
            </a:r>
          </a:p>
          <a:p>
            <a:pPr algn="just">
              <a:lnSpc>
                <a:spcPct val="90000"/>
              </a:lnSpc>
            </a:pP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работникам моложе 18 лет ежегодный оплачиваемы отпуск устанавливается продолжительностью не менее 31 календарного дня и может быть использован в любое удобное для них время года.</a:t>
            </a:r>
          </a:p>
          <a:p>
            <a:pPr>
              <a:lnSpc>
                <a:spcPct val="90000"/>
              </a:lnSpc>
              <a:buNone/>
            </a:pPr>
            <a:r>
              <a:rPr lang="ru-RU" sz="2000" b="1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6. Оплата труда несовершеннолетних (ст.271 ТК РФ):</a:t>
            </a:r>
          </a:p>
          <a:p>
            <a:pPr algn="just">
              <a:lnSpc>
                <a:spcPct val="90000"/>
              </a:lnSpc>
            </a:pPr>
            <a:r>
              <a:rPr lang="ru-RU" sz="2000" dirty="0" smtClean="0">
                <a:solidFill>
                  <a:schemeClr val="accent4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заработная плата лиц, моложе 18 лет, при сокращенном рабочем времени выплачивается соразмерно отработанному времени;</a:t>
            </a:r>
          </a:p>
          <a:p>
            <a:pPr lvl="0" algn="just"/>
            <a:r>
              <a:rPr lang="ru-RU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сдельные работы, оплачиваются по установленным сдельным расценкам.</a:t>
            </a:r>
            <a:endParaRPr lang="ru-RU" sz="2000" dirty="0" smtClean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lnSpc>
                <a:spcPct val="90000"/>
              </a:lnSpc>
              <a:buNone/>
            </a:pPr>
            <a:endParaRPr lang="ru-RU" sz="2000" dirty="0" smtClean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buNone/>
            </a:pPr>
            <a:endParaRPr lang="ru-RU" sz="2000" dirty="0" smtClean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</a:pPr>
            <a:endParaRPr lang="ru-RU" sz="2000" dirty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 dirty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000" dirty="0">
              <a:solidFill>
                <a:schemeClr val="accent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5"/>
          <p:cNvSpPr txBox="1">
            <a:spLocks/>
          </p:cNvSpPr>
          <p:nvPr/>
        </p:nvSpPr>
        <p:spPr bwMode="auto">
          <a:xfrm>
            <a:off x="0" y="239845"/>
            <a:ext cx="8305800" cy="130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Нормы </a:t>
            </a:r>
            <a:r>
              <a:rPr lang="ru-RU" sz="4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труда для несовершеннолетних</a:t>
            </a:r>
            <a:endParaRPr kumimoji="0" lang="ru-RU" sz="4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461554"/>
            <a:ext cx="8305800" cy="838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19100" y="3309257"/>
            <a:ext cx="8305800" cy="3431176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Профсоюзная организация студентов и аспирантов КБГУ является важным звеном системы социальной защиты студенчества КБГУ, представляющим его интересы как в университете, так и за его пределами. В численный состав входит более 8000 студентов и аспирантов КБГУ.</a:t>
            </a:r>
          </a:p>
          <a:p>
            <a:endParaRPr lang="ru-RU" dirty="0"/>
          </a:p>
        </p:txBody>
      </p:sp>
      <p:pic>
        <p:nvPicPr>
          <p:cNvPr id="5124" name="Picture 4" descr="Профсоюзная организация студентов и аспирантов КБГУ им. Х. М. Бербек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365125"/>
            <a:ext cx="428625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Профсоюзная организация студентов и аспирантов КБГУ им. Х. М. Бербек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14" y="1828415"/>
            <a:ext cx="7654972" cy="136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8156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35726"/>
            <a:ext cx="8305800" cy="838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177143"/>
            <a:ext cx="8425543" cy="3918857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/>
              <a:t>«</a:t>
            </a:r>
            <a:r>
              <a:rPr lang="ru-RU" sz="4400" dirty="0"/>
              <a:t>Надо поставить свою жизнь в такие условия, чтобы труд был необходим. Без труда не может быть чистой и радостной жизни».                     </a:t>
            </a:r>
            <a:br>
              <a:rPr lang="ru-RU" sz="4400" dirty="0"/>
            </a:br>
            <a:r>
              <a:rPr lang="ru-RU" sz="4400" dirty="0"/>
              <a:t>                                 </a:t>
            </a:r>
            <a:r>
              <a:rPr lang="ru-RU" sz="4400" dirty="0" err="1"/>
              <a:t>А.П.Чехов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9682305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6000" dirty="0" smtClean="0"/>
          </a:p>
          <a:p>
            <a:pPr marL="0" indent="0" algn="ctr">
              <a:buNone/>
            </a:pPr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1214388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slide-6-728"/>
          <p:cNvPicPr>
            <a:picLocks noGrp="1" noChangeAspect="1"/>
          </p:cNvPicPr>
          <p:nvPr isPhoto="1">
            <p:ph idx="1"/>
          </p:nvPr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48427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 bwMode="auto">
          <a:xfrm>
            <a:off x="1330122" y="404488"/>
            <a:ext cx="7597828" cy="130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Основная задача профсоюза</a:t>
            </a:r>
          </a:p>
        </p:txBody>
      </p:sp>
      <p:pic>
        <p:nvPicPr>
          <p:cNvPr id="4098" name="Picture 2" descr="http://www.dou597.edusite.ru/images/p65_profsoyuz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9203" y="224737"/>
            <a:ext cx="1369323" cy="1483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298" y="1888383"/>
            <a:ext cx="9144000" cy="2355273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ащита работников от возможных незаконных действий работодателя. 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4" descr="http://uralpress.ru/sites/default/files/imagecache/slide/photo/zima28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2623" y="3849579"/>
            <a:ext cx="2699349" cy="3008421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slide-7-728"/>
          <p:cNvPicPr>
            <a:picLocks noGrp="1" noChangeAspect="1"/>
          </p:cNvPicPr>
          <p:nvPr isPhoto="1">
            <p:ph idx="1"/>
          </p:nvPr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83498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62981" y="-162932"/>
            <a:ext cx="10210506" cy="695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2492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3954" y="2150200"/>
            <a:ext cx="8305800" cy="838200"/>
          </a:xfrm>
        </p:spPr>
        <p:txBody>
          <a:bodyPr/>
          <a:lstStyle/>
          <a:p>
            <a:pPr algn="ctr"/>
            <a:r>
              <a:rPr lang="ru-RU" dirty="0" smtClean="0"/>
              <a:t>Руководство Федерации независимых профсоюзов России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983" y="3276600"/>
            <a:ext cx="8305800" cy="3429000"/>
          </a:xfrm>
        </p:spPr>
        <p:txBody>
          <a:bodyPr numCol="2"/>
          <a:lstStyle/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sz="2000" dirty="0" smtClean="0"/>
              <a:t>Председатель – Шмаков Михаил Викторович </a:t>
            </a:r>
            <a:endParaRPr lang="ru-RU" sz="2000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2000" dirty="0" smtClean="0"/>
              <a:t>Председатель профсоюза работников образования – Меркулова Галина Ивановна</a:t>
            </a:r>
            <a:endParaRPr lang="ru-RU" sz="2000" dirty="0"/>
          </a:p>
        </p:txBody>
      </p:sp>
      <p:pic>
        <p:nvPicPr>
          <p:cNvPr id="5" name="Picture 2" descr="http://gdb.rferl.org/9ABE29DB-BECC-42B7-B3C1-1719BA4E6E63_mw1024_n_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43" y="2988400"/>
            <a:ext cx="3331028" cy="249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teacher-of-russia.ru/upload/2016/orgkom/merkulova_g_i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983" y="2852997"/>
            <a:ext cx="2069884" cy="276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465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Федерация Профсоюзов КБР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39633" y="2666999"/>
            <a:ext cx="8508275" cy="410827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/>
            <a:r>
              <a:rPr lang="ru-RU" sz="2800" dirty="0" smtClean="0"/>
              <a:t>Председатель – </a:t>
            </a:r>
            <a:r>
              <a:rPr lang="ru-RU" sz="2800" dirty="0" err="1" smtClean="0"/>
              <a:t>Амшокова</a:t>
            </a:r>
            <a:r>
              <a:rPr lang="ru-RU" sz="2800" dirty="0" smtClean="0"/>
              <a:t> </a:t>
            </a:r>
            <a:r>
              <a:rPr lang="ru-RU" sz="2800" dirty="0" err="1" smtClean="0"/>
              <a:t>Фатимат</a:t>
            </a:r>
            <a:r>
              <a:rPr lang="ru-RU" sz="2800" dirty="0" smtClean="0"/>
              <a:t> </a:t>
            </a:r>
            <a:r>
              <a:rPr lang="ru-RU" sz="2800" dirty="0" err="1" smtClean="0"/>
              <a:t>Каральбиевна</a:t>
            </a:r>
            <a:endParaRPr lang="ru-RU" sz="2800" dirty="0" smtClean="0"/>
          </a:p>
          <a:p>
            <a:endParaRPr lang="ru-RU" dirty="0"/>
          </a:p>
        </p:txBody>
      </p:sp>
      <p:pic>
        <p:nvPicPr>
          <p:cNvPr id="3076" name="Picture 4" descr="https://teacher-of-russia.ru/upload/2016/orgkom/merkulova_g_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3657600"/>
            <a:ext cx="2500539" cy="3345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fp-kbr.ru/images/stories/2015/onf-amshokova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958" y="2520019"/>
            <a:ext cx="2772284" cy="3126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8068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ology at work design template">
  <a:themeElements>
    <a:clrScheme name="Тема Office 8">
      <a:dk1>
        <a:srgbClr val="58572B"/>
      </a:dk1>
      <a:lt1>
        <a:srgbClr val="FFFFFF"/>
      </a:lt1>
      <a:dk2>
        <a:srgbClr val="808000"/>
      </a:dk2>
      <a:lt2>
        <a:srgbClr val="333333"/>
      </a:lt2>
      <a:accent1>
        <a:srgbClr val="CCCC99"/>
      </a:accent1>
      <a:accent2>
        <a:srgbClr val="FFFFCC"/>
      </a:accent2>
      <a:accent3>
        <a:srgbClr val="FFFFFF"/>
      </a:accent3>
      <a:accent4>
        <a:srgbClr val="4A4923"/>
      </a:accent4>
      <a:accent5>
        <a:srgbClr val="E2E2CA"/>
      </a:accent5>
      <a:accent6>
        <a:srgbClr val="E7E7B9"/>
      </a:accent6>
      <a:hlink>
        <a:srgbClr val="990000"/>
      </a:hlink>
      <a:folHlink>
        <a:srgbClr val="663300"/>
      </a:folHlink>
    </a:clrScheme>
    <a:fontScheme name="Тема Offic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4D4D4D"/>
        </a:dk1>
        <a:lt1>
          <a:srgbClr val="FFFFD9"/>
        </a:lt1>
        <a:dk2>
          <a:srgbClr val="000000"/>
        </a:dk2>
        <a:lt2>
          <a:srgbClr val="7F7F7D"/>
        </a:lt2>
        <a:accent1>
          <a:srgbClr val="DEDACF"/>
        </a:accent1>
        <a:accent2>
          <a:srgbClr val="536D89"/>
        </a:accent2>
        <a:accent3>
          <a:srgbClr val="FFFFE9"/>
        </a:accent3>
        <a:accent4>
          <a:srgbClr val="404040"/>
        </a:accent4>
        <a:accent5>
          <a:srgbClr val="ECEAE4"/>
        </a:accent5>
        <a:accent6>
          <a:srgbClr val="4A627C"/>
        </a:accent6>
        <a:hlink>
          <a:srgbClr val="943C35"/>
        </a:hlink>
        <a:folHlink>
          <a:srgbClr val="63406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E1EAED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EEF3F4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85B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666666"/>
        </a:dk1>
        <a:lt1>
          <a:srgbClr val="FFFFFF"/>
        </a:lt1>
        <a:dk2>
          <a:srgbClr val="000000"/>
        </a:dk2>
        <a:lt2>
          <a:srgbClr val="333333"/>
        </a:lt2>
        <a:accent1>
          <a:srgbClr val="D7DCC8"/>
        </a:accent1>
        <a:accent2>
          <a:srgbClr val="8DC6FF"/>
        </a:accent2>
        <a:accent3>
          <a:srgbClr val="FFFFFF"/>
        </a:accent3>
        <a:accent4>
          <a:srgbClr val="565656"/>
        </a:accent4>
        <a:accent5>
          <a:srgbClr val="E8EBE0"/>
        </a:accent5>
        <a:accent6>
          <a:srgbClr val="7FB3E7"/>
        </a:accent6>
        <a:hlink>
          <a:srgbClr val="0066CC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58572B"/>
        </a:dk1>
        <a:lt1>
          <a:srgbClr val="FFFFFF"/>
        </a:lt1>
        <a:dk2>
          <a:srgbClr val="808000"/>
        </a:dk2>
        <a:lt2>
          <a:srgbClr val="333333"/>
        </a:lt2>
        <a:accent1>
          <a:srgbClr val="CCCC99"/>
        </a:accent1>
        <a:accent2>
          <a:srgbClr val="FFFFCC"/>
        </a:accent2>
        <a:accent3>
          <a:srgbClr val="FFFFFF"/>
        </a:accent3>
        <a:accent4>
          <a:srgbClr val="4A4923"/>
        </a:accent4>
        <a:accent5>
          <a:srgbClr val="E2E2CA"/>
        </a:accent5>
        <a:accent6>
          <a:srgbClr val="E7E7B9"/>
        </a:accent6>
        <a:hlink>
          <a:srgbClr val="9900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666633"/>
        </a:dk1>
        <a:lt1>
          <a:srgbClr val="008080"/>
        </a:lt1>
        <a:dk2>
          <a:srgbClr val="808000"/>
        </a:dk2>
        <a:lt2>
          <a:srgbClr val="005A58"/>
        </a:lt2>
        <a:accent1>
          <a:srgbClr val="B5C6B3"/>
        </a:accent1>
        <a:accent2>
          <a:srgbClr val="FFA962"/>
        </a:accent2>
        <a:accent3>
          <a:srgbClr val="AAC0C0"/>
        </a:accent3>
        <a:accent4>
          <a:srgbClr val="56562A"/>
        </a:accent4>
        <a:accent5>
          <a:srgbClr val="D7DFD6"/>
        </a:accent5>
        <a:accent6>
          <a:srgbClr val="E79958"/>
        </a:accent6>
        <a:hlink>
          <a:srgbClr val="FFEFCE"/>
        </a:hlink>
        <a:folHlink>
          <a:srgbClr val="A741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003366"/>
        </a:dk1>
        <a:lt1>
          <a:srgbClr val="A28E73"/>
        </a:lt1>
        <a:dk2>
          <a:srgbClr val="000099"/>
        </a:dk2>
        <a:lt2>
          <a:srgbClr val="D2C368"/>
        </a:lt2>
        <a:accent1>
          <a:srgbClr val="D1EBEA"/>
        </a:accent1>
        <a:accent2>
          <a:srgbClr val="CEC975"/>
        </a:accent2>
        <a:accent3>
          <a:srgbClr val="AAAACA"/>
        </a:accent3>
        <a:accent4>
          <a:srgbClr val="8A7861"/>
        </a:accent4>
        <a:accent5>
          <a:srgbClr val="E5F3F3"/>
        </a:accent5>
        <a:accent6>
          <a:srgbClr val="BAB669"/>
        </a:accent6>
        <a:hlink>
          <a:srgbClr val="7EBA93"/>
        </a:hlink>
        <a:folHlink>
          <a:srgbClr val="F09D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36699"/>
        </a:dk1>
        <a:lt1>
          <a:srgbClr val="969696"/>
        </a:lt1>
        <a:dk2>
          <a:srgbClr val="000000"/>
        </a:dk2>
        <a:lt2>
          <a:srgbClr val="517FA1"/>
        </a:lt2>
        <a:accent1>
          <a:srgbClr val="F3F5DD"/>
        </a:accent1>
        <a:accent2>
          <a:srgbClr val="CB4B0A"/>
        </a:accent2>
        <a:accent3>
          <a:srgbClr val="AAAAAA"/>
        </a:accent3>
        <a:accent4>
          <a:srgbClr val="7F7F7F"/>
        </a:accent4>
        <a:accent5>
          <a:srgbClr val="F8F9EB"/>
        </a:accent5>
        <a:accent6>
          <a:srgbClr val="B84308"/>
        </a:accent6>
        <a:hlink>
          <a:srgbClr val="D4B224"/>
        </a:hlink>
        <a:folHlink>
          <a:srgbClr val="D58E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5C1F00"/>
        </a:dk1>
        <a:lt1>
          <a:srgbClr val="8FA418"/>
        </a:lt1>
        <a:dk2>
          <a:srgbClr val="800000"/>
        </a:dk2>
        <a:lt2>
          <a:srgbClr val="A89546"/>
        </a:lt2>
        <a:accent1>
          <a:srgbClr val="EDF6BE"/>
        </a:accent1>
        <a:accent2>
          <a:srgbClr val="ADBC00"/>
        </a:accent2>
        <a:accent3>
          <a:srgbClr val="C0AAAA"/>
        </a:accent3>
        <a:accent4>
          <a:srgbClr val="798B13"/>
        </a:accent4>
        <a:accent5>
          <a:srgbClr val="F4FADB"/>
        </a:accent5>
        <a:accent6>
          <a:srgbClr val="9CAA00"/>
        </a:accent6>
        <a:hlink>
          <a:srgbClr val="FF7500"/>
        </a:hlink>
        <a:folHlink>
          <a:srgbClr val="3E5E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3164</TotalTime>
  <Words>839</Words>
  <Application>Microsoft Office PowerPoint</Application>
  <PresentationFormat>Экран (4:3)</PresentationFormat>
  <Paragraphs>171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Arial Black</vt:lpstr>
      <vt:lpstr>Calibri</vt:lpstr>
      <vt:lpstr>Tahoma</vt:lpstr>
      <vt:lpstr>Wingdings</vt:lpstr>
      <vt:lpstr>Technology at work design template</vt:lpstr>
      <vt:lpstr> МКОУ СОШ № 9 Профсоюзный урок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Руководство Федерации независимых профсоюзов России</vt:lpstr>
      <vt:lpstr>Федерация Профсоюзов КБР</vt:lpstr>
      <vt:lpstr>Презентация PowerPoint</vt:lpstr>
      <vt:lpstr>Между работодателем Коротких Ольгой Алексеевной и председателем ПК Шамовой Джульетой Жирослановной заключен коллективный договор. </vt:lpstr>
      <vt:lpstr>Льготы для работников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Бабушкин</dc:creator>
  <cp:lastModifiedBy>admin</cp:lastModifiedBy>
  <cp:revision>229</cp:revision>
  <dcterms:created xsi:type="dcterms:W3CDTF">2011-01-20T09:28:21Z</dcterms:created>
  <dcterms:modified xsi:type="dcterms:W3CDTF">2018-11-26T18:11:55Z</dcterms:modified>
</cp:coreProperties>
</file>