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0" r:id="rId6"/>
    <p:sldId id="259" r:id="rId7"/>
    <p:sldId id="268" r:id="rId8"/>
    <p:sldId id="262" r:id="rId9"/>
    <p:sldId id="264" r:id="rId10"/>
    <p:sldId id="265" r:id="rId11"/>
    <p:sldId id="263" r:id="rId12"/>
    <p:sldId id="266" r:id="rId13"/>
    <p:sldId id="269" r:id="rId14"/>
    <p:sldId id="270" r:id="rId15"/>
    <p:sldId id="271" r:id="rId16"/>
    <p:sldId id="272" r:id="rId1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>
        <p:scale>
          <a:sx n="123" d="100"/>
          <a:sy n="123" d="100"/>
        </p:scale>
        <p:origin x="-1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145B84-DC6A-4771-8A6B-766763A2F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E6515DB-38C4-46F9-A4EC-6DF3250AC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3ED532F-F7F6-4CA0-820A-C7E05565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4EF2-5A5F-4A1C-9526-8F420F3D134F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6ACE02-D730-4E84-B7BB-9ED42C0F0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D60D99E-4E49-4119-83B0-15B94EA59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7353-C308-438A-8D6A-E5FD8EA61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660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648FF2-6BE5-4F29-8364-22418EBA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02A2A7B-DF7B-4272-9E23-DFDEDAFEA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176C6C5-FA93-4ACC-8428-7C02E6F28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4EF2-5A5F-4A1C-9526-8F420F3D134F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AF12B03-70D7-4185-841F-4ED7BD26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C3A9496-BF7A-4FB8-8952-FEDC2C52D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7353-C308-438A-8D6A-E5FD8EA61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52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B4A4FC6-405E-496B-9D62-3E67CE6941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1FDCFDE-B475-4BCC-B761-9F388E4C6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E87ED0-099A-46C9-9B23-FFD20EBF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4EF2-5A5F-4A1C-9526-8F420F3D134F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5D39285-9779-447A-AB03-39A5F74BC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6F5F161-6A33-41D5-AC4F-D2EF7FC9D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7353-C308-438A-8D6A-E5FD8EA61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638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056F3E-1D1C-4F2D-AB78-07973A938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5AB09C-A0BB-4208-8184-5BBF09723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693CA26-388F-4BDF-9773-DC6F52CB0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4EF2-5A5F-4A1C-9526-8F420F3D134F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D998D30-001D-4595-88FA-DD8ECC50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A0BFC92-9983-4388-A6C2-9B81ED870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7353-C308-438A-8D6A-E5FD8EA61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219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8DF313-5E4A-42C6-8DC0-6F955D90F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B91AD02-979B-4E61-B64A-C808989DA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5FFAA8C-2C55-478F-AEAF-3C55F0F2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4EF2-5A5F-4A1C-9526-8F420F3D134F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6EEF8EF-6350-4DA2-AC5C-165AFB17D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A0DE4C3-B3F2-4405-BECC-2DFB33B7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7353-C308-438A-8D6A-E5FD8EA61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419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5BCBEF-75F8-4783-A140-0642875C2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99331C5-9AF4-409D-9CFC-4D6B209AA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998AA15-B44D-48E8-9BEC-87AE8954B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DB46ECE-B3F5-4030-AE25-232A62E0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4EF2-5A5F-4A1C-9526-8F420F3D134F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AF93583-AB13-470C-A29A-A25CB1C5B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780EBAB-9376-451E-A9E8-ADE5F5C7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7353-C308-438A-8D6A-E5FD8EA61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745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5A2454-FEB7-4B95-9AFB-D19DA5265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37E5B37-C602-42D9-9F77-8BB3889F4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D1D6BF5-0556-4D18-AE7C-6DD3C85A6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3434F8A-33BE-4DD5-B020-70E3E58FC2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845419B-DA43-498A-AD2E-300FDD069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EF374DE-6325-4729-971C-D1655A283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4EF2-5A5F-4A1C-9526-8F420F3D134F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DD40851-A1A1-4E35-B612-67EAA9F3F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D8B5807-5DED-48FF-B3AE-EE1F1EC7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7353-C308-438A-8D6A-E5FD8EA61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79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A2AE0D-4008-4838-BE2D-C851E35BE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C7E538D-C1BF-4292-B97A-290187E2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4EF2-5A5F-4A1C-9526-8F420F3D134F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B176E92-66F5-450F-8588-126B3F984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6339DD4-F786-42AD-8038-284187F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7353-C308-438A-8D6A-E5FD8EA61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890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A064378-DD62-4BF6-BE66-E4157766C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4EF2-5A5F-4A1C-9526-8F420F3D134F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1E79C4E-C0F0-4C2F-B6A6-76FD1C3B1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9374E45-28AA-4044-81E0-A149CD3FB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7353-C308-438A-8D6A-E5FD8EA61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486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D58519-5D1E-4AD8-B2D7-8C1FCA83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E3C1FA3-A522-46BD-803D-0698E8F16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9C32BFA-4563-431F-8BF9-5A679FA3A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F32A95D-A43E-4952-BF13-B1917C215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4EF2-5A5F-4A1C-9526-8F420F3D134F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B02485B-B861-4CF6-8108-795862278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684D797-8385-475D-8EB1-8641DF14A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7353-C308-438A-8D6A-E5FD8EA61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932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85AD86-6E96-4E59-A565-BC30F2214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E6CAEBC-2693-465E-95D2-EEC88EB7B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F5EEF29-AE4A-4C98-8508-04F736A6F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DCE2700-7828-4504-AE88-29C976B1A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4EF2-5A5F-4A1C-9526-8F420F3D134F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80ED62E-2415-41CD-ABF6-B0FBD6057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19E2A51-DB91-4DAE-BB6E-50C5FBA11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7353-C308-438A-8D6A-E5FD8EA61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18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96C491-C88E-4036-8EEE-6EA779D60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B61A141-808E-4647-B701-AE538FCDA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D057E8A-D42F-4C2A-B01B-0F54080B5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A4EF2-5A5F-4A1C-9526-8F420F3D134F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3C93F33-1E09-416C-8DDF-A164E82E7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21A7476-516D-44B0-B145-35808C2E2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E7353-C308-438A-8D6A-E5FD8EA61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42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F17062-9127-4CC9-A161-8315B00B5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5002" y="2851687"/>
            <a:ext cx="8474991" cy="650930"/>
          </a:xfrm>
        </p:spPr>
        <p:txBody>
          <a:bodyPr>
            <a:normAutofit/>
          </a:bodyPr>
          <a:lstStyle/>
          <a:p>
            <a:pPr algn="l"/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профсоюзных лидеров, </a:t>
            </a: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подвергшихся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преследованию 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правоохранительных </a:t>
            </a: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органов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0AFE322-E928-495E-A576-2F3F7E4FF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93" y="3777360"/>
            <a:ext cx="2351737" cy="24575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47" y="298408"/>
            <a:ext cx="8058430" cy="26462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43941" y="3871713"/>
            <a:ext cx="3184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Игорь </a:t>
            </a:r>
            <a:r>
              <a:rPr lang="ru-R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Дельдюжов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5549" y="4416246"/>
            <a:ext cx="2211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Президент ШПЛС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47" y="3871713"/>
            <a:ext cx="2281114" cy="22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6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47FCFB2-4438-4B95-BC38-E785DC7FD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2" y="509587"/>
            <a:ext cx="7953375" cy="58388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92284D5-4AC2-4819-9666-AD5C69AC9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1" y="789707"/>
            <a:ext cx="1923803" cy="12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42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8A21161-0BD1-4FF1-94D7-0511982C6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70" y="813389"/>
            <a:ext cx="4634083" cy="241669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D13D9D41-F9C6-4CC1-8FC7-9299C80EA50F}"/>
              </a:ext>
            </a:extLst>
          </p:cNvPr>
          <p:cNvSpPr/>
          <p:nvPr/>
        </p:nvSpPr>
        <p:spPr>
          <a:xfrm>
            <a:off x="1228372" y="2648196"/>
            <a:ext cx="4171346" cy="605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PT Sans Narrow"/>
                <a:ea typeface="Times New Roman" panose="02020603050405020304" pitchFamily="18" charset="0"/>
                <a:cs typeface="Times New Roman" panose="02020603050405020304" pitchFamily="18" charset="0"/>
              </a:rPr>
              <a:t>Пикет в поддержку арестованных активистов ШПЛС - ноябрь 2013г.</a:t>
            </a:r>
            <a:endParaRPr lang="ru-RU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D706C19-809D-48CC-B59C-73C2A691E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548" y="813389"/>
            <a:ext cx="4809828" cy="2416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8EC35BB-CB2E-4D39-9C90-23E5C61B4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548" y="3545958"/>
            <a:ext cx="4904509" cy="267431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D6A027D-6FD8-4FE5-B4CB-8E34100F5049}"/>
              </a:ext>
            </a:extLst>
          </p:cNvPr>
          <p:cNvSpPr/>
          <p:nvPr/>
        </p:nvSpPr>
        <p:spPr>
          <a:xfrm>
            <a:off x="6244885" y="5125376"/>
            <a:ext cx="447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Смерть у офиса Аэрофлота - 29 янв. 2014 г</a:t>
            </a:r>
            <a:r>
              <a:rPr lang="ru-RU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1FDC3E8-0B9C-43A9-A7A0-210A527E0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05" y="3545958"/>
            <a:ext cx="4689548" cy="2674312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0CB5285-C417-4D21-A850-DECD54A8AC48}"/>
              </a:ext>
            </a:extLst>
          </p:cNvPr>
          <p:cNvSpPr/>
          <p:nvPr/>
        </p:nvSpPr>
        <p:spPr>
          <a:xfrm>
            <a:off x="2167980" y="5675279"/>
            <a:ext cx="3694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Пикет на 1905 года - февраль 2014 </a:t>
            </a:r>
          </a:p>
        </p:txBody>
      </p:sp>
    </p:spTree>
    <p:extLst>
      <p:ext uri="{BB962C8B-B14F-4D97-AF65-F5344CB8AC3E}">
        <p14:creationId xmlns:p14="http://schemas.microsoft.com/office/powerpoint/2010/main" val="3616166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AF7728F-AD13-43DA-AEBE-6F04CF710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76" y="1055467"/>
            <a:ext cx="5391398" cy="34237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0739A5E-D703-4179-9B8D-AE573920D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247" y="2601357"/>
            <a:ext cx="5522767" cy="37557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7C67EF4-A23D-42D8-878B-22691135D751}"/>
              </a:ext>
            </a:extLst>
          </p:cNvPr>
          <p:cNvSpPr/>
          <p:nvPr/>
        </p:nvSpPr>
        <p:spPr>
          <a:xfrm>
            <a:off x="6479969" y="1360162"/>
            <a:ext cx="50200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Ангел-хранитель против политики Аэрофлота  - 24 янв. 2014 г.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005BB21A-EFB1-4A7D-BD76-F8847F6A375B}"/>
              </a:ext>
            </a:extLst>
          </p:cNvPr>
          <p:cNvSpPr/>
          <p:nvPr/>
        </p:nvSpPr>
        <p:spPr>
          <a:xfrm>
            <a:off x="1212892" y="4955317"/>
            <a:ext cx="42243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Медведь-эксперт по спячке пришел в Аэрофлот - 12 февр. 2014 г</a:t>
            </a:r>
          </a:p>
        </p:txBody>
      </p:sp>
    </p:spTree>
    <p:extLst>
      <p:ext uri="{BB962C8B-B14F-4D97-AF65-F5344CB8AC3E}">
        <p14:creationId xmlns:p14="http://schemas.microsoft.com/office/powerpoint/2010/main" val="2831646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7803F60-1F1B-49E2-8093-D9126138A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3" y="1045004"/>
            <a:ext cx="3260652" cy="23012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9D4626B-A31D-40F4-88D3-590903007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3" y="3615070"/>
            <a:ext cx="3260653" cy="25730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672162C-3117-49E7-B8F0-68A2CFA59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582" y="3615070"/>
            <a:ext cx="3378321" cy="25730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DA095C1-F783-458C-9091-013520355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689" y="3615070"/>
            <a:ext cx="3319488" cy="257307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E4F0179-D32A-47D5-AEC3-F9BCA0B4C6B5}"/>
              </a:ext>
            </a:extLst>
          </p:cNvPr>
          <p:cNvSpPr/>
          <p:nvPr/>
        </p:nvSpPr>
        <p:spPr>
          <a:xfrm>
            <a:off x="4182881" y="1045003"/>
            <a:ext cx="35618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22 февраля 2014 года акции в рамках кампании в поддержку активистов ШПЛС состоялись 22 февраля в нескольких российских городах, в том числе в Перми, Калуге, Ярославле и Брянске.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E2B2163-A2F5-43A4-BC97-3CEAA9EA5C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658" y="1179961"/>
            <a:ext cx="3396783" cy="224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01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5D657B0-ED93-4660-A6BB-E46DC999841B}"/>
              </a:ext>
            </a:extLst>
          </p:cNvPr>
          <p:cNvSpPr/>
          <p:nvPr/>
        </p:nvSpPr>
        <p:spPr>
          <a:xfrm>
            <a:off x="552893" y="1536174"/>
            <a:ext cx="114087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  <a:r>
              <a:rPr lang="ru-RU" sz="2400" u="sng" dirty="0"/>
              <a:t>События в Мещанском суде: 1.04.2015 – 1.06.2016</a:t>
            </a:r>
          </a:p>
          <a:p>
            <a:r>
              <a:rPr lang="ru-RU" sz="2400" b="1" dirty="0"/>
              <a:t>- 1.04.2015 </a:t>
            </a:r>
            <a:r>
              <a:rPr lang="ru-RU" sz="2400" dirty="0"/>
              <a:t>был оглашен первый приговор: сроки от 5,5 до 6,5 лет. </a:t>
            </a:r>
          </a:p>
          <a:p>
            <a:r>
              <a:rPr lang="ru-RU" sz="2400" b="1" dirty="0"/>
              <a:t>- 9.09.2015 </a:t>
            </a:r>
            <a:r>
              <a:rPr lang="ru-RU" sz="2400" dirty="0"/>
              <a:t>решение Мосгорсуда: 1) приговор отменить из-за многочисленных процессуальных нарушений, 2) дело вернуть на повторное рассмотрение в Мещанский суд, 3) обвиняемых перевести под домашний арест. Прокуратура обжаловала решение Мосгорсуда, и оно было рассмотрено президиумом Мосгорсуда, а затем и Верховным судом. </a:t>
            </a:r>
          </a:p>
        </p:txBody>
      </p:sp>
    </p:spTree>
    <p:extLst>
      <p:ext uri="{BB962C8B-B14F-4D97-AF65-F5344CB8AC3E}">
        <p14:creationId xmlns:p14="http://schemas.microsoft.com/office/powerpoint/2010/main" val="1584042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F14FB29-33B9-4362-BBD9-0E79181A6997}"/>
              </a:ext>
            </a:extLst>
          </p:cNvPr>
          <p:cNvSpPr/>
          <p:nvPr/>
        </p:nvSpPr>
        <p:spPr>
          <a:xfrm>
            <a:off x="320634" y="1582341"/>
            <a:ext cx="1164969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- </a:t>
            </a:r>
            <a:r>
              <a:rPr lang="ru-RU" sz="2400" b="1" dirty="0"/>
              <a:t>4.02.2016</a:t>
            </a:r>
            <a:r>
              <a:rPr lang="ru-RU" sz="2400" dirty="0"/>
              <a:t> в Мосгорсуде было вынесено повторное решение об отмене приговора и возвращении его в Мещанский суд;</a:t>
            </a:r>
          </a:p>
          <a:p>
            <a:r>
              <a:rPr lang="ru-RU" sz="2400" dirty="0"/>
              <a:t>- </a:t>
            </a:r>
            <a:r>
              <a:rPr lang="ru-RU" sz="2400" b="1" dirty="0"/>
              <a:t>29.02.2016</a:t>
            </a:r>
            <a:r>
              <a:rPr lang="ru-RU" sz="2400" dirty="0"/>
              <a:t> началось рассмотрение дела в четвертом составе суда (судья Олеся Анатольевна Менделеева. Всего состоялось 25 заседаний под ее председательством).</a:t>
            </a:r>
          </a:p>
          <a:p>
            <a:r>
              <a:rPr lang="ru-RU" sz="2400" dirty="0"/>
              <a:t>- </a:t>
            </a:r>
            <a:r>
              <a:rPr lang="ru-RU" sz="2400" b="1" dirty="0"/>
              <a:t>1.06.2016</a:t>
            </a:r>
            <a:r>
              <a:rPr lang="ru-RU" sz="2400" dirty="0"/>
              <a:t> обвиняемые приговорены к срокам: от 2 лет и 5 месяцев до 2 лет и 7 месяцев. Т.к. эти сроки они отбыли в СИЗО и под домашним арестом, то были отпущены на свободу.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675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6A275E8-BB5F-499C-A75E-31A648B6A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796" y="2884509"/>
            <a:ext cx="1995775" cy="20855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C71CFD75-300D-41E5-BC69-FB25F2D5088B}"/>
              </a:ext>
            </a:extLst>
          </p:cNvPr>
          <p:cNvSpPr txBox="1">
            <a:spLocks/>
          </p:cNvSpPr>
          <p:nvPr/>
        </p:nvSpPr>
        <p:spPr>
          <a:xfrm>
            <a:off x="3338623" y="1403497"/>
            <a:ext cx="6251945" cy="1846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53352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00466D61-2322-44F6-83D5-4E944E501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1491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В 2013 году лидеры ШПЛС – А. Шляпников,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В.Пимошенко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и С. Кнышов стали жертвами спланированной в 2013 году провокации руководства  «Аэрофлот» и отдельных сотрудников правоохранительных органов. </a:t>
            </a: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Предъявлена статья ч.3 ст.30 и ч.4 ст.159 УК РФ</a:t>
            </a:r>
            <a:b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84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2002E23-05D0-4E91-8F08-D5AE8BA34176}"/>
              </a:ext>
            </a:extLst>
          </p:cNvPr>
          <p:cNvSpPr/>
          <p:nvPr/>
        </p:nvSpPr>
        <p:spPr>
          <a:xfrm>
            <a:off x="700644" y="1487201"/>
            <a:ext cx="105215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Что предшествовало? </a:t>
            </a:r>
          </a:p>
          <a:p>
            <a:pPr algn="just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2010 году – «Аэрофлот» поменял систему оплаты труда пилотам:  компенсация за ночное время и за вредность работы была включена в часовую ставку, что противоречит закону.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2011 год - 46 пилотов обратились в Государственную инспекцию по труду. 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2012 год – Нагатинский суд обязал «Аэрофлот» произвести доплаты по зарплате: за вредность и ночь.   </a:t>
            </a:r>
          </a:p>
        </p:txBody>
      </p:sp>
    </p:spTree>
    <p:extLst>
      <p:ext uri="{BB962C8B-B14F-4D97-AF65-F5344CB8AC3E}">
        <p14:creationId xmlns:p14="http://schemas.microsoft.com/office/powerpoint/2010/main" val="2053138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987EFF62-3B44-44F3-BF0A-F195640F2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5" y="926276"/>
            <a:ext cx="11887200" cy="5593277"/>
          </a:xfr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722F150-CC78-402D-AE00-2F482FB23010}"/>
              </a:ext>
            </a:extLst>
          </p:cNvPr>
          <p:cNvSpPr/>
          <p:nvPr/>
        </p:nvSpPr>
        <p:spPr>
          <a:xfrm>
            <a:off x="5098472" y="1393876"/>
            <a:ext cx="6567055" cy="165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222222"/>
                </a:solidFill>
                <a:latin typeface="PT Sans Narrow"/>
                <a:ea typeface="Times New Roman" panose="02020603050405020304" pitchFamily="18" charset="0"/>
                <a:cs typeface="Times New Roman" panose="02020603050405020304" pitchFamily="18" charset="0"/>
              </a:rPr>
              <a:t>После выплаты первым 46 пилотам, оставшиеся стали массово подавать заявления в Прокуратуру и Государственную инспекцию по труду. </a:t>
            </a:r>
            <a:r>
              <a:rPr lang="ru-RU" dirty="0">
                <a:solidFill>
                  <a:srgbClr val="222222"/>
                </a:solidFill>
                <a:latin typeface="PT Sans Narrow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22222"/>
                </a:solidFill>
                <a:latin typeface="PT Sans Narrow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22222"/>
                </a:solidFill>
                <a:latin typeface="PT Sans Narrow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5105051-3F68-4021-A5F9-52F1561FA18C}"/>
              </a:ext>
            </a:extLst>
          </p:cNvPr>
          <p:cNvSpPr/>
          <p:nvPr/>
        </p:nvSpPr>
        <p:spPr>
          <a:xfrm>
            <a:off x="6133605" y="2350583"/>
            <a:ext cx="5569527" cy="2744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22222"/>
                </a:solidFill>
                <a:latin typeface="PT Sans Narrow"/>
                <a:ea typeface="Times New Roman" panose="02020603050405020304" pitchFamily="18" charset="0"/>
                <a:cs typeface="Times New Roman" panose="02020603050405020304" pitchFamily="18" charset="0"/>
              </a:rPr>
              <a:t>24 июля 2013 года Мосгорсуд распространил решение нижестоящего суда на ВСЕХ пилотов (сделать перерасчет за 17 месяцев 1461 пилоту). </a:t>
            </a:r>
            <a:r>
              <a:rPr lang="ru-RU" dirty="0">
                <a:solidFill>
                  <a:srgbClr val="FF0000"/>
                </a:solidFill>
                <a:latin typeface="PT Sans Narrow"/>
                <a:ea typeface="Times New Roman" panose="02020603050405020304" pitchFamily="18" charset="0"/>
                <a:cs typeface="Times New Roman" panose="02020603050405020304" pitchFamily="18" charset="0"/>
              </a:rPr>
              <a:t>Суммарно выплаты должны составить порядка 1млрд руб. </a:t>
            </a:r>
            <a:r>
              <a:rPr lang="ru-RU" dirty="0">
                <a:solidFill>
                  <a:srgbClr val="222222"/>
                </a:solidFill>
                <a:latin typeface="PT Sans Narrow"/>
                <a:ea typeface="Times New Roman" panose="02020603050405020304" pitchFamily="18" charset="0"/>
                <a:cs typeface="Times New Roman" panose="02020603050405020304" pitchFamily="18" charset="0"/>
              </a:rPr>
              <a:t>Однако «Аэрофлот» не торопился с исполнением решения суда, что привело к двум коллективным акциям пилотов на Арбате.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22222"/>
                </a:solidFill>
                <a:latin typeface="PT Sans Narrow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222222"/>
                </a:solidFill>
                <a:latin typeface="PT Sans Narrow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74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BD29B5-3F01-47BA-8373-1C27DFB8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1" y="1472539"/>
            <a:ext cx="6578930" cy="4579422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«Аэрофлот» перешел в наступление против ШПЛС: 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- уведомление о выселении ШПЛС предоставляемого «Аэрофлотом» помещения</a:t>
            </a:r>
            <a:b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- информационные стенды ШПЛС демонтированы в брифинге и ДПП</a:t>
            </a:r>
            <a:b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- заказные публикации в СМИ</a:t>
            </a:r>
            <a:b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- серия роликов на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youtube 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«Летающие олигархи»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2864AC7A-80AA-484F-BD6A-EA5D584B3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22" y="1281792"/>
            <a:ext cx="4888676" cy="4579422"/>
          </a:xfrm>
        </p:spPr>
      </p:pic>
    </p:spTree>
    <p:extLst>
      <p:ext uri="{BB962C8B-B14F-4D97-AF65-F5344CB8AC3E}">
        <p14:creationId xmlns:p14="http://schemas.microsoft.com/office/powerpoint/2010/main" val="4245152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етающие олигархи (1)">
            <a:hlinkClick r:id="" action="ppaction://media"/>
            <a:extLst>
              <a:ext uri="{FF2B5EF4-FFF2-40B4-BE49-F238E27FC236}">
                <a16:creationId xmlns="" xmlns:a16="http://schemas.microsoft.com/office/drawing/2014/main" id="{47E1C1F1-C3B8-406B-AB96-9172565374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C98BD09-57D8-4B51-AE1A-3B15D9C9920F}"/>
              </a:ext>
            </a:extLst>
          </p:cNvPr>
          <p:cNvSpPr/>
          <p:nvPr/>
        </p:nvSpPr>
        <p:spPr>
          <a:xfrm>
            <a:off x="3861325" y="1213517"/>
            <a:ext cx="4467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Видео «Летающие олигархи»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3852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7144EE8-A798-455A-8331-A459663C1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3" y="3136736"/>
            <a:ext cx="5715000" cy="30003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FAD7C6C-E084-4B75-BE2E-51A9073DD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66" y="1258458"/>
            <a:ext cx="3089067" cy="187827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42CBF68-65DA-4A5A-9EB5-889D54E38F95}"/>
              </a:ext>
            </a:extLst>
          </p:cNvPr>
          <p:cNvSpPr/>
          <p:nvPr/>
        </p:nvSpPr>
        <p:spPr>
          <a:xfrm>
            <a:off x="6096000" y="1258458"/>
            <a:ext cx="6096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10 сентября 2013 года лидеры ШПЛС участвовали в совещании в Роструде по практическому исполнению решения Мосгорсуда, где также присутствовали  представители «Аэрофлота». </a:t>
            </a:r>
          </a:p>
          <a:p>
            <a:r>
              <a:rPr lang="ru-R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Два вопроса: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выплата задолженности по зарплате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об увольнении пилота С. Кнышова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Попытка решить трудовой спор и компенсация «вынужденного простоя» привела к статье «мошенничество».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40FBBFC-F933-4240-89D3-8FCB936C112B}"/>
              </a:ext>
            </a:extLst>
          </p:cNvPr>
          <p:cNvSpPr/>
          <p:nvPr/>
        </p:nvSpPr>
        <p:spPr>
          <a:xfrm>
            <a:off x="3006933" y="748149"/>
            <a:ext cx="5948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Кульминация - полицейская провокация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B20562C-B325-48AC-8287-CA29A35E0A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4" y="1258458"/>
            <a:ext cx="2625932" cy="187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43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8CCDA50E-2473-421F-A75F-691EB24C8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73" y="2670096"/>
            <a:ext cx="1096151" cy="1112653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B11F950-7369-40A2-9CFA-1605A9F4A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09" y="1114219"/>
            <a:ext cx="3147237" cy="11126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B3E72D2-0309-4522-9D6C-90C914141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54" y="1290802"/>
            <a:ext cx="3259655" cy="11126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87264EE-0B9F-4003-962A-A2FE0DBBA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409" y="1114219"/>
            <a:ext cx="2999655" cy="31346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25F2DF7-76FD-4BA7-9FC0-2174761A2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44" y="2656258"/>
            <a:ext cx="1127949" cy="97413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A3DDF18-5751-4902-AE4D-D5D3FE41D4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313" y="2577947"/>
            <a:ext cx="1599314" cy="11994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FF8D767-5950-4819-871A-C9660F5B82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571" y="2627385"/>
            <a:ext cx="1209675" cy="1143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8001AD02-C8BB-4570-A0F1-DF1FAC6FDD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0" y="4049390"/>
            <a:ext cx="4113935" cy="252581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BE1442B3-FC5C-45CB-870A-98B7A451D782}"/>
              </a:ext>
            </a:extLst>
          </p:cNvPr>
          <p:cNvSpPr/>
          <p:nvPr/>
        </p:nvSpPr>
        <p:spPr>
          <a:xfrm rot="10800000" flipV="1">
            <a:off x="4464455" y="4179773"/>
            <a:ext cx="3197192" cy="1715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ru-RU" sz="2000" b="1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сероссийская и международная кампания в поддержку арестованных активистов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8B525124-34B8-4CD5-83B1-8941F93477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26" y="2751993"/>
            <a:ext cx="1127949" cy="94885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48118F9-3909-4518-8005-541F83127F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359" y="4413796"/>
            <a:ext cx="3894388" cy="101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38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28F6383-824D-452E-9E59-8A94E9A3C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12" y="1028468"/>
            <a:ext cx="7877175" cy="58102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345F6B9-54F8-4A41-B00A-B8A48F2ED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14" y="1319522"/>
            <a:ext cx="2810540" cy="86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688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5944</TotalTime>
  <Words>470</Words>
  <Application>Microsoft Office PowerPoint</Application>
  <PresentationFormat>Произвольный</PresentationFormat>
  <Paragraphs>42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Опыт профсоюзных лидеров, подвергшихся преследованию правоохранительных органов</vt:lpstr>
      <vt:lpstr> В 2013 году лидеры ШПЛС – А. Шляпников, В.Пимошенко и С. Кнышов стали жертвами спланированной в 2013 году провокации руководства  «Аэрофлот» и отдельных сотрудников правоохранительных органов.    Предъявлена статья ч.3 ст.30 и ч.4 ст.159 УК РФ </vt:lpstr>
      <vt:lpstr>Презентация PowerPoint</vt:lpstr>
      <vt:lpstr>Презентация PowerPoint</vt:lpstr>
      <vt:lpstr>«Аэрофлот» перешел в наступление против ШПЛС:   - уведомление о выселении ШПЛС предоставляемого «Аэрофлотом» помещения  - информационные стенды ШПЛС демонтированы в брифинге и ДПП  - заказные публикации в СМИ  - серия роликов на youtube «Летающие олигархи»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Liudmila_Izhipi</dc:creator>
  <cp:lastModifiedBy>Рязанцев Сергей Викторович</cp:lastModifiedBy>
  <cp:revision>79</cp:revision>
  <cp:lastPrinted>2019-09-17T13:53:01Z</cp:lastPrinted>
  <dcterms:created xsi:type="dcterms:W3CDTF">2019-09-13T11:56:06Z</dcterms:created>
  <dcterms:modified xsi:type="dcterms:W3CDTF">2019-10-03T14:32:01Z</dcterms:modified>
</cp:coreProperties>
</file>