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Default Extension="tiff" ContentType="image/tiff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97" r:id="rId4"/>
    <p:sldMasterId id="2147483709" r:id="rId5"/>
    <p:sldMasterId id="2147483783" r:id="rId6"/>
    <p:sldMasterId id="2147483831" r:id="rId7"/>
    <p:sldMasterId id="2147483927" r:id="rId8"/>
    <p:sldMasterId id="2147483952" r:id="rId9"/>
  </p:sldMasterIdLst>
  <p:notesMasterIdLst>
    <p:notesMasterId r:id="rId46"/>
  </p:notesMasterIdLst>
  <p:sldIdLst>
    <p:sldId id="441" r:id="rId10"/>
    <p:sldId id="257" r:id="rId11"/>
    <p:sldId id="258" r:id="rId12"/>
    <p:sldId id="443" r:id="rId13"/>
    <p:sldId id="269" r:id="rId14"/>
    <p:sldId id="266" r:id="rId15"/>
    <p:sldId id="418" r:id="rId16"/>
    <p:sldId id="419" r:id="rId17"/>
    <p:sldId id="274" r:id="rId18"/>
    <p:sldId id="275" r:id="rId19"/>
    <p:sldId id="277" r:id="rId20"/>
    <p:sldId id="396" r:id="rId21"/>
    <p:sldId id="402" r:id="rId22"/>
    <p:sldId id="282" r:id="rId23"/>
    <p:sldId id="288" r:id="rId24"/>
    <p:sldId id="289" r:id="rId25"/>
    <p:sldId id="291" r:id="rId26"/>
    <p:sldId id="293" r:id="rId27"/>
    <p:sldId id="295" r:id="rId28"/>
    <p:sldId id="389" r:id="rId29"/>
    <p:sldId id="298" r:id="rId30"/>
    <p:sldId id="300" r:id="rId31"/>
    <p:sldId id="433" r:id="rId32"/>
    <p:sldId id="434" r:id="rId33"/>
    <p:sldId id="435" r:id="rId34"/>
    <p:sldId id="436" r:id="rId35"/>
    <p:sldId id="437" r:id="rId36"/>
    <p:sldId id="438" r:id="rId37"/>
    <p:sldId id="439" r:id="rId38"/>
    <p:sldId id="440" r:id="rId39"/>
    <p:sldId id="317" r:id="rId40"/>
    <p:sldId id="322" r:id="rId41"/>
    <p:sldId id="323" r:id="rId42"/>
    <p:sldId id="465" r:id="rId43"/>
    <p:sldId id="351" r:id="rId44"/>
    <p:sldId id="44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6" autoAdjust="0"/>
    <p:restoredTop sz="65302" autoAdjust="0"/>
  </p:normalViewPr>
  <p:slideViewPr>
    <p:cSldViewPr>
      <p:cViewPr>
        <p:scale>
          <a:sx n="70" d="100"/>
          <a:sy n="70" d="100"/>
        </p:scale>
        <p:origin x="-1176" y="-9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6B4AC-C191-49A3-AD03-92C57E94C726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868E7-734D-400D-A711-FE442DD9BD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0415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47788" y="628650"/>
            <a:ext cx="4187825" cy="31416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2598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55750" y="1047750"/>
            <a:ext cx="3770313" cy="28273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999A-24F5-2D47-B532-67FE8F59A5DA}" type="slidenum">
              <a:rPr lang="fr-FR" smtClean="0">
                <a:solidFill>
                  <a:prstClr val="black"/>
                </a:solidFill>
              </a:rPr>
              <a:pPr/>
              <a:t>25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7701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55750" y="1047750"/>
            <a:ext cx="3770313" cy="28273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999A-24F5-2D47-B532-67FE8F59A5DA}" type="slidenum">
              <a:rPr lang="fr-FR" smtClean="0">
                <a:solidFill>
                  <a:prstClr val="black"/>
                </a:solidFill>
              </a:rPr>
              <a:pPr/>
              <a:t>26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2577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55750" y="1047750"/>
            <a:ext cx="3770313" cy="28273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999A-24F5-2D47-B532-67FE8F59A5DA}" type="slidenum">
              <a:rPr lang="fr-FR" smtClean="0">
                <a:solidFill>
                  <a:prstClr val="black"/>
                </a:solidFill>
              </a:rPr>
              <a:pPr/>
              <a:t>27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992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55750" y="1047750"/>
            <a:ext cx="3770313" cy="28273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999A-24F5-2D47-B532-67FE8F59A5DA}" type="slidenum">
              <a:rPr lang="fr-FR" smtClean="0">
                <a:solidFill>
                  <a:prstClr val="black"/>
                </a:solidFill>
              </a:rPr>
              <a:pPr/>
              <a:t>28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570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55750" y="1047750"/>
            <a:ext cx="3770313" cy="28273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999A-24F5-2D47-B532-67FE8F59A5DA}" type="slidenum">
              <a:rPr lang="fr-FR" smtClean="0">
                <a:solidFill>
                  <a:prstClr val="black"/>
                </a:solidFill>
              </a:rPr>
              <a:pPr/>
              <a:t>29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2803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55750" y="1047750"/>
            <a:ext cx="3770313" cy="28273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999A-24F5-2D47-B532-67FE8F59A5DA}" type="slidenum">
              <a:rPr lang="fr-FR" smtClean="0">
                <a:solidFill>
                  <a:prstClr val="black"/>
                </a:solidFill>
              </a:rPr>
              <a:pPr/>
              <a:t>30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680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999A-24F5-2D47-B532-67FE8F59A5DA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463685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6B65-3672-9542-88BB-11ADF28B324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1006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0480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2699841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5053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B3860-41D6-4ADC-91B0-84926D700A2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6157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55750" y="1047750"/>
            <a:ext cx="3770313" cy="2827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E251F-95FE-DE4F-A8BC-8A6FF428BC9E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4238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55750" y="1047750"/>
            <a:ext cx="3770313" cy="28273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999A-24F5-2D47-B532-67FE8F59A5DA}" type="slidenum">
              <a:rPr lang="fr-FR" smtClean="0">
                <a:solidFill>
                  <a:prstClr val="black"/>
                </a:solidFill>
              </a:rPr>
              <a:pPr/>
              <a:t>24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587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06166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683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0170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2939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4922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9140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0333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6858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1858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596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6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3938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5841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6061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6005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9378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9572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4142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0894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6415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806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2013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6003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6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224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3192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0609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4008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5950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2696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8809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9543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9303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58144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6138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6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7464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582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30882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28353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27645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0516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579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7058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4887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22016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4652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49707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3627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6054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45867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063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8235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06868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41191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9852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19219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82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9321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72908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68867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7368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56925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18895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04680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08582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81604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5215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714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32827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31097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4700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18667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41342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71635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13745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78458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37871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29216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8370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82882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191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13801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8351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57859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61046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35086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09333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89501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15909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04426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817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377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498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036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73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185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802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62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06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10.xml"/><Relationship Id="rId7" Type="http://schemas.microsoft.com/office/2007/relationships/media" Target="../media/media4.mp4"/><Relationship Id="rId2" Type="http://schemas.openxmlformats.org/officeDocument/2006/relationships/slideLayout" Target="../slideLayouts/slideLayout35.xml"/><Relationship Id="rId1" Type="http://schemas.openxmlformats.org/officeDocument/2006/relationships/video" Target="../media/media4.mp4"/><Relationship Id="rId6" Type="http://schemas.openxmlformats.org/officeDocument/2006/relationships/image" Target="../media/image74.tiff"/><Relationship Id="rId11" Type="http://schemas.openxmlformats.org/officeDocument/2006/relationships/image" Target="../media/image78.tiff"/><Relationship Id="rId5" Type="http://schemas.openxmlformats.org/officeDocument/2006/relationships/image" Target="../media/image73.png"/><Relationship Id="rId10" Type="http://schemas.openxmlformats.org/officeDocument/2006/relationships/image" Target="../media/image77.tiff"/><Relationship Id="rId4" Type="http://schemas.openxmlformats.org/officeDocument/2006/relationships/image" Target="../media/image72.tiff"/><Relationship Id="rId9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6.png"/><Relationship Id="rId4" Type="http://schemas.openxmlformats.org/officeDocument/2006/relationships/image" Target="../media/image8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7" Type="http://schemas.openxmlformats.org/officeDocument/2006/relationships/image" Target="../media/image93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2.tiff"/><Relationship Id="rId5" Type="http://schemas.openxmlformats.org/officeDocument/2006/relationships/image" Target="../media/image91.tiff"/><Relationship Id="rId4" Type="http://schemas.openxmlformats.org/officeDocument/2006/relationships/image" Target="../media/image90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29.png"/><Relationship Id="rId7" Type="http://schemas.openxmlformats.org/officeDocument/2006/relationships/image" Target="../media/image33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B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0978" y="4081769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Современные инструменты</a:t>
            </a:r>
            <a:endParaRPr lang="ru-RU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558924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Алексей Дмитриев</a:t>
            </a:r>
          </a:p>
          <a:p>
            <a:pPr algn="ctr"/>
            <a:r>
              <a:rPr lang="ru-RU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Агентство Домовой и Партнеры</a:t>
            </a:r>
            <a:endParaRPr lang="ru-RU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489" y="2809626"/>
            <a:ext cx="7775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Использование Битрикс24 в профсоюзной работе</a:t>
            </a:r>
            <a:endParaRPr lang="ru-RU" sz="3200" dirty="0">
              <a:solidFill>
                <a:prstClr val="white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42083">
            <a:off x="7234989" y="1684185"/>
            <a:ext cx="681518" cy="6815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52545">
            <a:off x="5229986" y="2175596"/>
            <a:ext cx="668784" cy="6687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4715" y="1689595"/>
            <a:ext cx="645892" cy="6458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4145" y="4780060"/>
            <a:ext cx="573851" cy="573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898103">
            <a:off x="6176025" y="5057605"/>
            <a:ext cx="706770" cy="7067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00192" y="1052736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 descr="Domovoy.PRO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62068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591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11" descr="Depositphotos_2494556_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0" r="21250" b="1564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2684225"/>
            <a:ext cx="8382000" cy="707886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cs typeface="Arial"/>
              </a:rPr>
              <a:t>Задачи и проекты</a:t>
            </a: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Рисунок 7" descr="Domovoy.PR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530120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93156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8695" y="1628800"/>
            <a:ext cx="5905927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Каждая задача фиксируется – ее невозможно забыть и тяжело потерять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Битрикс24 напоминает о приближении крайнего срока и сообщает, если задача просрочена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Вы видите</a:t>
            </a:r>
            <a:r>
              <a:rPr lang="en-US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: </a:t>
            </a: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кто работает над задачей, какие задачи просрочены и почему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По каждой задаче ведется учет затраченного времени</a:t>
            </a:r>
          </a:p>
          <a:p>
            <a:pPr>
              <a:spcAft>
                <a:spcPts val="600"/>
              </a:spcAft>
            </a:pPr>
            <a:endParaRPr lang="ru-RU" sz="1600" b="0" dirty="0">
              <a:latin typeface="Trebuchet MS" panose="020B0603020202020204" pitchFamily="34" charset="0"/>
              <a:ea typeface="Calibri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128948"/>
            <a:ext cx="4851648" cy="27290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" y="692696"/>
            <a:ext cx="9143999" cy="739706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 Light" charset="0"/>
                <a:cs typeface="Calibri Light" charset="0"/>
              </a:rPr>
              <a:t>Ни одна задача не пропадет</a:t>
            </a:r>
            <a:endParaRPr lang="ru-RU" sz="3200" dirty="0">
              <a:solidFill>
                <a:srgbClr val="000000"/>
              </a:solidFill>
              <a:latin typeface="Trebuchet MS" panose="020B0603020202020204" pitchFamily="34" charset="0"/>
              <a:ea typeface="Calibri Light" charset="0"/>
              <a:cs typeface="Calibri Light" charset="0"/>
            </a:endParaRPr>
          </a:p>
        </p:txBody>
      </p:sp>
      <p:pic>
        <p:nvPicPr>
          <p:cNvPr id="9218" name="Picture 2" descr="C:\Users\dfilatkin\Documents\Bitrix24\dfilatkin\_задачки\_презентации\скриншоты\задачи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564"/>
          <a:stretch/>
        </p:blipFill>
        <p:spPr bwMode="auto">
          <a:xfrm>
            <a:off x="4253320" y="4763512"/>
            <a:ext cx="3470929" cy="2094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67373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993384" y="1259493"/>
            <a:ext cx="7388833" cy="4815608"/>
            <a:chOff x="-584628" y="-1213250"/>
            <a:chExt cx="13884392" cy="9049032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4" name="001-MacBook-Silver.png"/>
              <p:cNvPicPr>
                <a:picLocks noChangeAspect="1"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1750" y="2306761"/>
            <a:ext cx="4204706" cy="2634407"/>
          </a:xfrm>
          <a:prstGeom prst="rect">
            <a:avLst/>
          </a:prstGeom>
        </p:spPr>
      </p:pic>
      <p:sp>
        <p:nvSpPr>
          <p:cNvPr id="43" name="Shape 348"/>
          <p:cNvSpPr/>
          <p:nvPr/>
        </p:nvSpPr>
        <p:spPr>
          <a:xfrm rot="336710">
            <a:off x="3610992" y="1639214"/>
            <a:ext cx="2066089" cy="1327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60960" tIns="60960" rIns="60960" bIns="60960"/>
          <a:lstStyle/>
          <a:p>
            <a:endParaRPr sz="900" dirty="0">
              <a:latin typeface="Trebuchet MS Обычный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11560" y="1628800"/>
            <a:ext cx="324036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600" dirty="0" smtClean="0">
                <a:latin typeface="Trebuchet MS" panose="020B0603020202020204" pitchFamily="34" charset="0"/>
                <a:sym typeface="Wingdings"/>
              </a:rPr>
              <a:t>с любой страницы Битрикс24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600" dirty="0" smtClean="0">
                <a:latin typeface="Trebuchet MS" panose="020B0603020202020204" pitchFamily="34" charset="0"/>
                <a:sym typeface="Wingdings"/>
              </a:rPr>
              <a:t>из задач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600" dirty="0" smtClean="0">
                <a:latin typeface="Trebuchet MS" panose="020B0603020202020204" pitchFamily="34" charset="0"/>
                <a:sym typeface="Wingdings"/>
              </a:rPr>
              <a:t>из сообщения в Живой ленте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600" dirty="0" smtClean="0">
                <a:latin typeface="Trebuchet MS" panose="020B0603020202020204" pitchFamily="34" charset="0"/>
                <a:sym typeface="Wingdings"/>
              </a:rPr>
              <a:t>из сообщения в чате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600" dirty="0" smtClean="0">
                <a:latin typeface="Trebuchet MS" panose="020B0603020202020204" pitchFamily="34" charset="0"/>
                <a:sym typeface="Wingdings"/>
              </a:rPr>
              <a:t>из </a:t>
            </a:r>
            <a:r>
              <a:rPr lang="ru-RU" sz="1600" dirty="0">
                <a:latin typeface="Trebuchet MS" panose="020B0603020202020204" pitchFamily="34" charset="0"/>
                <a:sym typeface="Wingdings"/>
              </a:rPr>
              <a:t>письма </a:t>
            </a:r>
            <a:endParaRPr lang="ru-RU" sz="1600" dirty="0" smtClean="0">
              <a:latin typeface="Trebuchet MS" panose="020B0603020202020204" pitchFamily="34" charset="0"/>
              <a:sym typeface="Wingdings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600" dirty="0" smtClean="0">
                <a:latin typeface="Trebuchet MS" panose="020B0603020202020204" pitchFamily="34" charset="0"/>
                <a:sym typeface="Wingdings"/>
              </a:rPr>
              <a:t>из чата в Открытых линиях с привязкой к</a:t>
            </a:r>
            <a:r>
              <a:rPr lang="en-US" sz="1600" dirty="0" smtClean="0">
                <a:latin typeface="Trebuchet MS" panose="020B0603020202020204" pitchFamily="34" charset="0"/>
                <a:sym typeface="Wingdings"/>
              </a:rPr>
              <a:t> </a:t>
            </a:r>
            <a:r>
              <a:rPr lang="ru-RU" sz="1600" dirty="0" smtClean="0">
                <a:latin typeface="Trebuchet MS" panose="020B0603020202020204" pitchFamily="34" charset="0"/>
                <a:sym typeface="Wingdings"/>
              </a:rPr>
              <a:t>клиенту в </a:t>
            </a:r>
            <a:r>
              <a:rPr lang="en-US" sz="1600" dirty="0" smtClean="0">
                <a:latin typeface="Trebuchet MS" panose="020B0603020202020204" pitchFamily="34" charset="0"/>
                <a:sym typeface="Wingdings"/>
              </a:rPr>
              <a:t>CRM</a:t>
            </a:r>
            <a:endParaRPr lang="ru-RU" sz="1600" dirty="0">
              <a:latin typeface="Trebuchet MS" panose="020B0603020202020204" pitchFamily="34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251520" y="1700808"/>
            <a:ext cx="271010" cy="271009"/>
            <a:chOff x="2764887" y="6675559"/>
            <a:chExt cx="1080691" cy="1080690"/>
          </a:xfrm>
        </p:grpSpPr>
        <p:sp>
          <p:nvSpPr>
            <p:cNvPr id="46" name="Shape 695"/>
            <p:cNvSpPr/>
            <p:nvPr/>
          </p:nvSpPr>
          <p:spPr>
            <a:xfrm rot="20811724" flipH="1">
              <a:off x="2764887" y="6675559"/>
              <a:ext cx="1080691" cy="1080690"/>
            </a:xfrm>
            <a:prstGeom prst="ellipse">
              <a:avLst/>
            </a:prstGeom>
            <a:solidFill>
              <a:srgbClr val="2FC7F7"/>
            </a:solidFill>
            <a:ln w="254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7" name="Shape 696"/>
            <p:cNvSpPr/>
            <p:nvPr/>
          </p:nvSpPr>
          <p:spPr>
            <a:xfrm rot="20811724" flipH="1">
              <a:off x="2911164" y="6821835"/>
              <a:ext cx="788137" cy="788137"/>
            </a:xfrm>
            <a:prstGeom prst="ellipse">
              <a:avLst/>
            </a:prstGeom>
            <a:solidFill>
              <a:srgbClr val="FFFFFF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8" name="Shape 697"/>
            <p:cNvSpPr/>
            <p:nvPr/>
          </p:nvSpPr>
          <p:spPr>
            <a:xfrm rot="20811724" flipH="1">
              <a:off x="3004316" y="6914987"/>
              <a:ext cx="601833" cy="601834"/>
            </a:xfrm>
            <a:prstGeom prst="ellipse">
              <a:avLst/>
            </a:prstGeom>
            <a:solidFill>
              <a:srgbClr val="0066A1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251520" y="2767280"/>
            <a:ext cx="271010" cy="271009"/>
            <a:chOff x="2764887" y="6675559"/>
            <a:chExt cx="1080691" cy="1080690"/>
          </a:xfrm>
        </p:grpSpPr>
        <p:sp>
          <p:nvSpPr>
            <p:cNvPr id="50" name="Shape 695"/>
            <p:cNvSpPr/>
            <p:nvPr/>
          </p:nvSpPr>
          <p:spPr>
            <a:xfrm rot="20811724" flipH="1">
              <a:off x="2764887" y="6675559"/>
              <a:ext cx="1080691" cy="1080690"/>
            </a:xfrm>
            <a:prstGeom prst="ellipse">
              <a:avLst/>
            </a:prstGeom>
            <a:solidFill>
              <a:srgbClr val="2FC7F7"/>
            </a:solidFill>
            <a:ln w="254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1" name="Shape 696"/>
            <p:cNvSpPr/>
            <p:nvPr/>
          </p:nvSpPr>
          <p:spPr>
            <a:xfrm rot="20811724" flipH="1">
              <a:off x="2911164" y="6821835"/>
              <a:ext cx="788137" cy="788137"/>
            </a:xfrm>
            <a:prstGeom prst="ellipse">
              <a:avLst/>
            </a:prstGeom>
            <a:solidFill>
              <a:srgbClr val="FFFFFF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2" name="Shape 697"/>
            <p:cNvSpPr/>
            <p:nvPr/>
          </p:nvSpPr>
          <p:spPr>
            <a:xfrm rot="20811724" flipH="1">
              <a:off x="3004316" y="6914987"/>
              <a:ext cx="601833" cy="601834"/>
            </a:xfrm>
            <a:prstGeom prst="ellipse">
              <a:avLst/>
            </a:prstGeom>
            <a:solidFill>
              <a:srgbClr val="0066A1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251520" y="3298632"/>
            <a:ext cx="271010" cy="271009"/>
            <a:chOff x="2764887" y="6675559"/>
            <a:chExt cx="1080691" cy="1080690"/>
          </a:xfrm>
        </p:grpSpPr>
        <p:sp>
          <p:nvSpPr>
            <p:cNvPr id="54" name="Shape 695"/>
            <p:cNvSpPr/>
            <p:nvPr/>
          </p:nvSpPr>
          <p:spPr>
            <a:xfrm rot="20811724" flipH="1">
              <a:off x="2764887" y="6675559"/>
              <a:ext cx="1080691" cy="1080690"/>
            </a:xfrm>
            <a:prstGeom prst="ellipse">
              <a:avLst/>
            </a:prstGeom>
            <a:solidFill>
              <a:srgbClr val="2FC7F7"/>
            </a:solidFill>
            <a:ln w="254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5" name="Shape 696"/>
            <p:cNvSpPr/>
            <p:nvPr/>
          </p:nvSpPr>
          <p:spPr>
            <a:xfrm rot="20811724" flipH="1">
              <a:off x="2911164" y="6821835"/>
              <a:ext cx="788137" cy="788137"/>
            </a:xfrm>
            <a:prstGeom prst="ellipse">
              <a:avLst/>
            </a:prstGeom>
            <a:solidFill>
              <a:srgbClr val="FFFFFF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6" name="Shape 697"/>
            <p:cNvSpPr/>
            <p:nvPr/>
          </p:nvSpPr>
          <p:spPr>
            <a:xfrm rot="20811724" flipH="1">
              <a:off x="3004316" y="6914987"/>
              <a:ext cx="601833" cy="601834"/>
            </a:xfrm>
            <a:prstGeom prst="ellipse">
              <a:avLst/>
            </a:prstGeom>
            <a:solidFill>
              <a:srgbClr val="0066A1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251520" y="3861048"/>
            <a:ext cx="271010" cy="271009"/>
            <a:chOff x="2764887" y="6675559"/>
            <a:chExt cx="1080691" cy="1080690"/>
          </a:xfrm>
        </p:grpSpPr>
        <p:sp>
          <p:nvSpPr>
            <p:cNvPr id="58" name="Shape 695"/>
            <p:cNvSpPr/>
            <p:nvPr/>
          </p:nvSpPr>
          <p:spPr>
            <a:xfrm rot="20811724" flipH="1">
              <a:off x="2764887" y="6675559"/>
              <a:ext cx="1080691" cy="1080690"/>
            </a:xfrm>
            <a:prstGeom prst="ellipse">
              <a:avLst/>
            </a:prstGeom>
            <a:solidFill>
              <a:srgbClr val="2FC7F7"/>
            </a:solidFill>
            <a:ln w="254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9" name="Shape 696"/>
            <p:cNvSpPr/>
            <p:nvPr/>
          </p:nvSpPr>
          <p:spPr>
            <a:xfrm rot="20811724" flipH="1">
              <a:off x="2911164" y="6821835"/>
              <a:ext cx="788137" cy="788137"/>
            </a:xfrm>
            <a:prstGeom prst="ellipse">
              <a:avLst/>
            </a:prstGeom>
            <a:solidFill>
              <a:srgbClr val="FFFFFF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0" name="Shape 697"/>
            <p:cNvSpPr/>
            <p:nvPr/>
          </p:nvSpPr>
          <p:spPr>
            <a:xfrm rot="20811724" flipH="1">
              <a:off x="3004316" y="6914987"/>
              <a:ext cx="601833" cy="601834"/>
            </a:xfrm>
            <a:prstGeom prst="ellipse">
              <a:avLst/>
            </a:prstGeom>
            <a:solidFill>
              <a:srgbClr val="0066A1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251520" y="2221887"/>
            <a:ext cx="271010" cy="271009"/>
            <a:chOff x="2764887" y="6675559"/>
            <a:chExt cx="1080691" cy="1080690"/>
          </a:xfrm>
        </p:grpSpPr>
        <p:sp>
          <p:nvSpPr>
            <p:cNvPr id="62" name="Shape 695"/>
            <p:cNvSpPr/>
            <p:nvPr/>
          </p:nvSpPr>
          <p:spPr>
            <a:xfrm rot="20811724" flipH="1">
              <a:off x="2764887" y="6675559"/>
              <a:ext cx="1080691" cy="1080690"/>
            </a:xfrm>
            <a:prstGeom prst="ellipse">
              <a:avLst/>
            </a:prstGeom>
            <a:solidFill>
              <a:srgbClr val="2FC7F7"/>
            </a:solidFill>
            <a:ln w="254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3" name="Shape 696"/>
            <p:cNvSpPr/>
            <p:nvPr/>
          </p:nvSpPr>
          <p:spPr>
            <a:xfrm rot="20811724" flipH="1">
              <a:off x="2911164" y="6821835"/>
              <a:ext cx="788137" cy="788137"/>
            </a:xfrm>
            <a:prstGeom prst="ellipse">
              <a:avLst/>
            </a:prstGeom>
            <a:solidFill>
              <a:srgbClr val="FFFFFF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4" name="Shape 697"/>
            <p:cNvSpPr/>
            <p:nvPr/>
          </p:nvSpPr>
          <p:spPr>
            <a:xfrm rot="20811724" flipH="1">
              <a:off x="3004316" y="6914987"/>
              <a:ext cx="601833" cy="601834"/>
            </a:xfrm>
            <a:prstGeom prst="ellipse">
              <a:avLst/>
            </a:prstGeom>
            <a:solidFill>
              <a:srgbClr val="0066A1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251520" y="4409816"/>
            <a:ext cx="271010" cy="271009"/>
            <a:chOff x="2764887" y="6675559"/>
            <a:chExt cx="1080691" cy="1080690"/>
          </a:xfrm>
        </p:grpSpPr>
        <p:sp>
          <p:nvSpPr>
            <p:cNvPr id="66" name="Shape 695"/>
            <p:cNvSpPr/>
            <p:nvPr/>
          </p:nvSpPr>
          <p:spPr>
            <a:xfrm rot="20811724" flipH="1">
              <a:off x="2764887" y="6675559"/>
              <a:ext cx="1080691" cy="1080690"/>
            </a:xfrm>
            <a:prstGeom prst="ellipse">
              <a:avLst/>
            </a:prstGeom>
            <a:solidFill>
              <a:srgbClr val="2FC7F7"/>
            </a:solidFill>
            <a:ln w="254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7" name="Shape 696"/>
            <p:cNvSpPr/>
            <p:nvPr/>
          </p:nvSpPr>
          <p:spPr>
            <a:xfrm rot="20811724" flipH="1">
              <a:off x="2911164" y="6821835"/>
              <a:ext cx="788137" cy="788137"/>
            </a:xfrm>
            <a:prstGeom prst="ellipse">
              <a:avLst/>
            </a:prstGeom>
            <a:solidFill>
              <a:srgbClr val="FFFFFF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8" name="Shape 697"/>
            <p:cNvSpPr/>
            <p:nvPr/>
          </p:nvSpPr>
          <p:spPr>
            <a:xfrm rot="20811724" flipH="1">
              <a:off x="3004316" y="6914987"/>
              <a:ext cx="601833" cy="601834"/>
            </a:xfrm>
            <a:prstGeom prst="ellipse">
              <a:avLst/>
            </a:prstGeom>
            <a:solidFill>
              <a:srgbClr val="0066A1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0" y="356712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rebuchet MS" panose="020B0603020202020204" pitchFamily="34" charset="0"/>
              </a:rPr>
              <a:t>Поставить задачу в 1 клик</a:t>
            </a:r>
            <a:endParaRPr lang="ru-RU" sz="3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1546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259632" y="1256221"/>
            <a:ext cx="7200800" cy="4693059"/>
            <a:chOff x="-584628" y="-1213250"/>
            <a:chExt cx="13884392" cy="9049032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0" name="001-MacBook-Silver.png"/>
              <p:cNvPicPr>
                <a:picLocks noChangeAspect="1"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" name="Прямоугольник 10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/>
          <a:srcRect r="1462"/>
          <a:stretch/>
        </p:blipFill>
        <p:spPr>
          <a:xfrm>
            <a:off x="2699792" y="2304142"/>
            <a:ext cx="4085690" cy="2565018"/>
          </a:xfrm>
          <a:prstGeom prst="rect">
            <a:avLst/>
          </a:prstGeom>
        </p:spPr>
      </p:pic>
      <p:sp>
        <p:nvSpPr>
          <p:cNvPr id="18" name="Shape 348"/>
          <p:cNvSpPr/>
          <p:nvPr/>
        </p:nvSpPr>
        <p:spPr>
          <a:xfrm rot="20360633">
            <a:off x="2027515" y="1933905"/>
            <a:ext cx="1168719" cy="1072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60960" tIns="60960" rIns="60960" bIns="60960"/>
          <a:lstStyle/>
          <a:p>
            <a:endParaRPr sz="900" dirty="0">
              <a:latin typeface="Trebuchet MS Обычный" charset="0"/>
            </a:endParaRPr>
          </a:p>
        </p:txBody>
      </p:sp>
      <p:sp>
        <p:nvSpPr>
          <p:cNvPr id="19" name="Shape 348"/>
          <p:cNvSpPr/>
          <p:nvPr/>
        </p:nvSpPr>
        <p:spPr>
          <a:xfrm rot="19544721" flipH="1" flipV="1">
            <a:off x="6078446" y="3273124"/>
            <a:ext cx="1055988" cy="1072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60960" tIns="60960" rIns="60960" bIns="60960"/>
          <a:lstStyle/>
          <a:p>
            <a:endParaRPr sz="900" dirty="0">
              <a:latin typeface="Trebuchet MS Обычный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1267" y="2381979"/>
            <a:ext cx="2006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rebuchet MS" panose="020B0603020202020204" pitchFamily="34" charset="0"/>
                <a:ea typeface="Trebuchet MS" charset="0"/>
                <a:cs typeface="Trebuchet MS" charset="0"/>
              </a:rPr>
              <a:t>Удобно планировать работу на неделю, завтра, сегодня.</a:t>
            </a:r>
            <a:endParaRPr lang="ru-RU" sz="1600" dirty="0">
              <a:latin typeface="Trebuchet MS" panose="020B0603020202020204" pitchFamily="34" charset="0"/>
              <a:ea typeface="Trebuchet MS" charset="0"/>
              <a:cs typeface="Trebuchet M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22676" y="2780928"/>
            <a:ext cx="186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latin typeface="Trebuchet MS" panose="020B0603020202020204" pitchFamily="34" charset="0"/>
                <a:ea typeface="Trebuchet MS" charset="0"/>
                <a:cs typeface="Trebuchet MS" charset="0"/>
              </a:rPr>
              <a:t>План составляется  автоматически по </a:t>
            </a:r>
            <a:r>
              <a:rPr lang="ru-RU" sz="1600" dirty="0" err="1" smtClean="0">
                <a:latin typeface="Trebuchet MS" panose="020B0603020202020204" pitchFamily="34" charset="0"/>
                <a:ea typeface="Trebuchet MS" charset="0"/>
                <a:cs typeface="Trebuchet MS" charset="0"/>
              </a:rPr>
              <a:t>дедлайну</a:t>
            </a:r>
            <a:r>
              <a:rPr lang="ru-RU" sz="1600" dirty="0" smtClean="0">
                <a:latin typeface="Trebuchet MS" panose="020B0603020202020204" pitchFamily="34" charset="0"/>
                <a:ea typeface="Trebuchet MS" charset="0"/>
                <a:cs typeface="Trebuchet MS" charset="0"/>
              </a:rPr>
              <a:t> и вручную.</a:t>
            </a:r>
            <a:endParaRPr lang="ru-RU" sz="1600" dirty="0">
              <a:latin typeface="Trebuchet MS" panose="020B0603020202020204" pitchFamily="34" charset="0"/>
              <a:ea typeface="Trebuchet MS" charset="0"/>
              <a:cs typeface="Trebuchet M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56712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rebuchet MS" panose="020B0603020202020204" pitchFamily="34" charset="0"/>
              </a:rPr>
              <a:t>Мой план</a:t>
            </a:r>
            <a:endParaRPr lang="ru-RU" sz="3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6759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726632" y="1953177"/>
            <a:ext cx="3733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 Light"/>
              </a:rPr>
              <a:t>Следить за сроками вам помогут счётчики.</a:t>
            </a:r>
            <a:endParaRPr lang="ru-RU" sz="1600" b="0" dirty="0">
              <a:latin typeface="Trebuchet MS" panose="020B0603020202020204" pitchFamily="34" charset="0"/>
              <a:ea typeface="Calibri"/>
              <a:cs typeface="Calibri Light"/>
            </a:endParaRPr>
          </a:p>
          <a:p>
            <a:endParaRPr lang="en-US" sz="1600" b="0" dirty="0" smtClean="0">
              <a:latin typeface="Trebuchet MS" panose="020B0603020202020204" pitchFamily="34" charset="0"/>
              <a:ea typeface="Calibri"/>
              <a:cs typeface="Calibri Light"/>
            </a:endParaRPr>
          </a:p>
          <a:p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 Light"/>
              </a:rPr>
              <a:t>Счетчик показывает</a:t>
            </a:r>
            <a:r>
              <a:rPr lang="en-US" sz="1600" b="0" dirty="0" smtClean="0">
                <a:latin typeface="Trebuchet MS" panose="020B0603020202020204" pitchFamily="34" charset="0"/>
                <a:ea typeface="Calibri"/>
                <a:cs typeface="Calibri Light"/>
              </a:rPr>
              <a:t>: </a:t>
            </a:r>
            <a:endParaRPr lang="ru-RU" sz="1600" b="0" dirty="0" smtClean="0">
              <a:latin typeface="Trebuchet MS" panose="020B0603020202020204" pitchFamily="34" charset="0"/>
              <a:ea typeface="Calibri"/>
              <a:cs typeface="Calibri Light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 Light"/>
              </a:rPr>
              <a:t>сколько времени вы потратили на задачу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 Light"/>
              </a:rPr>
              <a:t>сколько осталось времени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 Light"/>
              </a:rPr>
              <a:t>насколько превышен лимит</a:t>
            </a:r>
          </a:p>
          <a:p>
            <a:endParaRPr lang="ru-RU" sz="1600" b="0" dirty="0">
              <a:latin typeface="Trebuchet MS" panose="020B0603020202020204" pitchFamily="34" charset="0"/>
              <a:ea typeface="Calibri"/>
              <a:cs typeface="Calibri Light"/>
            </a:endParaRPr>
          </a:p>
          <a:p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 Light"/>
              </a:rPr>
              <a:t>Сводите значение счетчика к минимуму.</a:t>
            </a:r>
            <a:endParaRPr lang="ru-RU" sz="1600" b="0" dirty="0">
              <a:latin typeface="Trebuchet MS" panose="020B0603020202020204" pitchFamily="34" charset="0"/>
              <a:ea typeface="Calibri"/>
              <a:cs typeface="Calibri Ligh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" y="476672"/>
            <a:ext cx="9143999" cy="584727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 Light" charset="0"/>
                <a:cs typeface="Calibri Light" charset="0"/>
              </a:rPr>
              <a:t>Контроль сроков </a:t>
            </a:r>
          </a:p>
        </p:txBody>
      </p:sp>
      <p:pic>
        <p:nvPicPr>
          <p:cNvPr id="6" name="Изображение 2"/>
          <p:cNvPicPr>
            <a:picLocks noChangeAspect="1"/>
          </p:cNvPicPr>
          <p:nvPr/>
        </p:nvPicPr>
        <p:blipFill rotWithShape="1">
          <a:blip r:embed="rId3" cstate="print"/>
          <a:srcRect l="17282" t="37650" r="53460"/>
          <a:stretch/>
        </p:blipFill>
        <p:spPr>
          <a:xfrm>
            <a:off x="1043633" y="1819955"/>
            <a:ext cx="3197809" cy="355961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9140917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991" y="1991498"/>
            <a:ext cx="348036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объедините </a:t>
            </a:r>
            <a:r>
              <a:rPr lang="ru-RU" sz="1600" b="0" dirty="0">
                <a:latin typeface="Trebuchet MS" panose="020B0603020202020204" pitchFamily="34" charset="0"/>
                <a:ea typeface="Calibri"/>
                <a:cs typeface="Calibri"/>
              </a:rPr>
              <a:t>сотрудников в рабочие группы </a:t>
            </a: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и организуйте </a:t>
            </a:r>
            <a:r>
              <a:rPr lang="ru-RU" sz="1600" b="0" dirty="0">
                <a:latin typeface="Trebuchet MS" panose="020B0603020202020204" pitchFamily="34" charset="0"/>
                <a:ea typeface="Calibri"/>
                <a:cs typeface="Calibri"/>
              </a:rPr>
              <a:t>совместную работу над </a:t>
            </a: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проектами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храните документы по проекту на Диске группы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16859" y="662595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900" dirty="0">
              <a:latin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" y="468009"/>
            <a:ext cx="9143999" cy="584727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 Light" charset="0"/>
                <a:cs typeface="Calibri Light" charset="0"/>
              </a:rPr>
              <a:t>Рабочие группы</a:t>
            </a:r>
            <a:endParaRPr lang="ru-RU" sz="3200" dirty="0">
              <a:solidFill>
                <a:srgbClr val="000000"/>
              </a:solidFill>
              <a:latin typeface="Trebuchet MS" panose="020B0603020202020204" pitchFamily="34" charset="0"/>
              <a:ea typeface="Calibri Light" charset="0"/>
              <a:cs typeface="Calibri Light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712485" y="892589"/>
            <a:ext cx="7596336" cy="4886387"/>
            <a:chOff x="-584628" y="-1213250"/>
            <a:chExt cx="13884392" cy="9049032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0" name="001-MacBook-Silver.png"/>
              <p:cNvPicPr>
                <a:picLocks noChangeAspect="1"/>
              </p:cNvPicPr>
              <p:nvPr/>
            </p:nvPicPr>
            <p:blipFill>
              <a:blip r:embed="rId2" cstate="print">
                <a:extLst/>
              </a:blip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" name="Прямоугольник 10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13315" name="Picture 3" descr="C:\Users\dfilatkin\Documents\Bitrix24\dfilatkin\_задачки\_презентации\скриншоты\рабочие группы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3201"/>
          <a:stretch/>
        </p:blipFill>
        <p:spPr bwMode="auto">
          <a:xfrm>
            <a:off x="4250687" y="1947273"/>
            <a:ext cx="4257376" cy="272467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12184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15" descr="1121498Depositphotos_19095325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00" t="4000" r="8030" b="8184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1001" y="2672033"/>
            <a:ext cx="8382000" cy="707886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cs typeface="Arial"/>
              </a:rPr>
              <a:t>РАБОТА С ДОКУМЕНТАМИ</a:t>
            </a: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70207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67544" y="352319"/>
            <a:ext cx="853440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Trebuchet MS" panose="020B0603020202020204" pitchFamily="34" charset="0"/>
                <a:cs typeface="Calibri"/>
                <a:sym typeface="Wingdings"/>
              </a:rPr>
              <a:t>Работа с документами и файлами</a:t>
            </a:r>
            <a:r>
              <a:rPr lang="ru-RU" sz="3200" b="1" dirty="0" smtClean="0">
                <a:latin typeface="Trebuchet MS" panose="020B0603020202020204" pitchFamily="34" charset="0"/>
                <a:cs typeface="Calibri"/>
                <a:sym typeface="Wingdings"/>
              </a:rPr>
              <a:t> Битрикс24</a:t>
            </a:r>
            <a:endParaRPr lang="en-US" sz="3200" b="1" dirty="0">
              <a:latin typeface="Trebuchet MS" panose="020B0603020202020204" pitchFamily="34" charset="0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652" y="1531818"/>
            <a:ext cx="829697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единое корпоративное хранилище данных</a:t>
            </a:r>
            <a:endParaRPr lang="ru-RU" sz="1600" b="0" dirty="0">
              <a:latin typeface="Trebuchet MS" panose="020B0603020202020204" pitchFamily="34" charset="0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важные документы, отчеты</a:t>
            </a:r>
            <a:r>
              <a:rPr lang="ru-RU" sz="1600" b="0" dirty="0">
                <a:latin typeface="Trebuchet MS" panose="020B0603020202020204" pitchFamily="34" charset="0"/>
                <a:ea typeface="Calibri"/>
                <a:cs typeface="Calibri"/>
              </a:rPr>
              <a:t>, презентации и </a:t>
            </a: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файлы всегда доступны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совместная работа над документами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всегда </a:t>
            </a:r>
            <a:r>
              <a:rPr lang="ru-RU" sz="1600" b="0" dirty="0">
                <a:latin typeface="Trebuchet MS" panose="020B0603020202020204" pitchFamily="34" charset="0"/>
                <a:ea typeface="Calibri"/>
                <a:cs typeface="Calibri"/>
              </a:rPr>
              <a:t>актуальные версии </a:t>
            </a: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документов у всех сотрудников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редактирование документов в онлайн (</a:t>
            </a:r>
            <a:r>
              <a:rPr lang="en-US" sz="1600" b="0" dirty="0" err="1" smtClean="0">
                <a:latin typeface="Trebuchet MS" panose="020B0603020202020204" pitchFamily="34" charset="0"/>
                <a:ea typeface="Calibri"/>
                <a:cs typeface="Calibri"/>
              </a:rPr>
              <a:t>GoogleDocs</a:t>
            </a:r>
            <a:r>
              <a:rPr lang="en-US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, MS Office Online</a:t>
            </a: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, </a:t>
            </a:r>
            <a:r>
              <a:rPr lang="en-US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Office 365 </a:t>
            </a: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для бизнеса</a:t>
            </a:r>
            <a:r>
              <a:rPr lang="en-US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)</a:t>
            </a:r>
            <a:r>
              <a:rPr lang="ru-RU" sz="1600" b="0" dirty="0" smtClean="0">
                <a:latin typeface="Trebuchet MS" panose="020B0603020202020204" pitchFamily="34" charset="0"/>
                <a:ea typeface="Calibri"/>
                <a:cs typeface="Calibri"/>
              </a:rPr>
              <a:t> и на компьютере</a:t>
            </a:r>
            <a:endParaRPr lang="en-US" sz="1600" b="0" dirty="0" smtClean="0">
              <a:latin typeface="Trebuchet MS" panose="020B0603020202020204" pitchFamily="34" charset="0"/>
              <a:ea typeface="Calibri"/>
              <a:cs typeface="Calibri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038600" y="3976296"/>
            <a:ext cx="4905160" cy="2881704"/>
            <a:chOff x="4038600" y="3976296"/>
            <a:chExt cx="4905160" cy="2881704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4038600" y="3976296"/>
              <a:ext cx="4905160" cy="2881704"/>
              <a:chOff x="304800" y="114300"/>
              <a:chExt cx="8521700" cy="4914900"/>
            </a:xfrm>
          </p:grpSpPr>
          <p:pic>
            <p:nvPicPr>
              <p:cNvPr id="17" name="Изображение 16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04800" y="114300"/>
                <a:ext cx="8521700" cy="4914900"/>
              </a:xfrm>
              <a:prstGeom prst="rect">
                <a:avLst/>
              </a:prstGeom>
            </p:spPr>
          </p:pic>
          <p:pic>
            <p:nvPicPr>
              <p:cNvPr id="18" name="Изображение 17" descr="Снимок экрана 2014-12-09 в 8.08.18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039"/>
              <a:stretch/>
            </p:blipFill>
            <p:spPr>
              <a:xfrm>
                <a:off x="509867" y="1574879"/>
                <a:ext cx="6081322" cy="3421465"/>
              </a:xfrm>
              <a:prstGeom prst="rect">
                <a:avLst/>
              </a:prstGeom>
            </p:spPr>
          </p:pic>
        </p:grpSp>
        <p:pic>
          <p:nvPicPr>
            <p:cNvPr id="14339" name="Picture 3" descr="C:\Users\dfilatkin\Desktop\screenshot-cp.bitrix.ru 2017-02-16 17-55-28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27090"/>
            <a:stretch/>
          </p:blipFill>
          <p:spPr bwMode="auto">
            <a:xfrm>
              <a:off x="4156638" y="4675448"/>
              <a:ext cx="3500459" cy="21825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634695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18"/>
            <a:ext cx="9144000" cy="56364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63688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11" descr="Depositphotos_5798721_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0" t="15649" r="1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2684249"/>
            <a:ext cx="8382000" cy="1323439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FFFF"/>
                </a:solidFill>
                <a:latin typeface="Trebuchet MS" panose="020B0603020202020204" pitchFamily="34" charset="0"/>
                <a:cs typeface="Arial"/>
              </a:rPr>
              <a:t>ПЛАНИРОВАНИЕ СОВМЕСТНЫХ СОБЫТИЙ</a:t>
            </a:r>
            <a:endParaRPr lang="ru-RU" sz="4000" b="1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Рисунок 7" descr="Domovoy.PR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530120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12049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" y="314317"/>
            <a:ext cx="9143999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dirty="0">
                <a:solidFill>
                  <a:srgbClr val="000000"/>
                </a:solidFill>
                <a:latin typeface="Trebuchet MS" panose="020B0603020202020204" pitchFamily="34" charset="0"/>
                <a:ea typeface="Calibri Light" charset="0"/>
                <a:cs typeface="Calibri Light" charset="0"/>
              </a:rPr>
              <a:t>Что такое Битрикс24?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71599" y="1044879"/>
            <a:ext cx="6400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33CCFF"/>
              </a:buClr>
            </a:pPr>
            <a:r>
              <a:rPr lang="ru-RU" sz="1900" b="0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Calibri"/>
                <a:cs typeface="Calibri Light"/>
              </a:rPr>
              <a:t>полный </a:t>
            </a:r>
            <a:r>
              <a:rPr lang="ru-RU" sz="1900" b="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Calibri"/>
                <a:cs typeface="Calibri Light"/>
              </a:rPr>
              <a:t>комплект </a:t>
            </a:r>
            <a:r>
              <a:rPr lang="ru-RU" sz="1900" b="0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Calibri"/>
                <a:cs typeface="Calibri Light"/>
              </a:rPr>
              <a:t>инструментов для </a:t>
            </a:r>
            <a:r>
              <a:rPr lang="ru-RU" sz="1900" b="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Calibri"/>
                <a:cs typeface="Calibri Light"/>
              </a:rPr>
              <a:t>организации работы </a:t>
            </a:r>
            <a:r>
              <a:rPr lang="ru-RU" sz="1900" b="0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Calibri"/>
                <a:cs typeface="Calibri Light"/>
              </a:rPr>
              <a:t>компании</a:t>
            </a:r>
            <a:endParaRPr lang="ru-RU" sz="1900" b="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Calibri"/>
              <a:cs typeface="Calibri Light"/>
            </a:endParaRPr>
          </a:p>
        </p:txBody>
      </p:sp>
      <p:sp>
        <p:nvSpPr>
          <p:cNvPr id="14" name="Ellipse 28">
            <a:extLst>
              <a:ext uri="{FF2B5EF4-FFF2-40B4-BE49-F238E27FC236}">
                <a16:creationId xmlns:a16="http://schemas.microsoft.com/office/drawing/2014/main" xmlns="" id="{0D9316D8-D551-5145-B49C-1D0FB89C39A5}"/>
              </a:ext>
            </a:extLst>
          </p:cNvPr>
          <p:cNvSpPr/>
          <p:nvPr/>
        </p:nvSpPr>
        <p:spPr>
          <a:xfrm flipH="1">
            <a:off x="7606575" y="2620476"/>
            <a:ext cx="1078775" cy="1078775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Trebuchet MS Normal" charset="0"/>
            </a:endParaRPr>
          </a:p>
        </p:txBody>
      </p:sp>
      <p:sp>
        <p:nvSpPr>
          <p:cNvPr id="15" name="Ellipse 31">
            <a:extLst>
              <a:ext uri="{FF2B5EF4-FFF2-40B4-BE49-F238E27FC236}">
                <a16:creationId xmlns:a16="http://schemas.microsoft.com/office/drawing/2014/main" xmlns="" id="{1DD161C5-00D4-2740-95E1-34DFDE695AFD}"/>
              </a:ext>
            </a:extLst>
          </p:cNvPr>
          <p:cNvSpPr/>
          <p:nvPr/>
        </p:nvSpPr>
        <p:spPr>
          <a:xfrm flipH="1">
            <a:off x="4001323" y="2620476"/>
            <a:ext cx="1078775" cy="1078775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Trebuchet MS Normal" charset="0"/>
            </a:endParaRPr>
          </a:p>
        </p:txBody>
      </p:sp>
      <p:pic>
        <p:nvPicPr>
          <p:cNvPr id="16" name="Image 32">
            <a:extLst>
              <a:ext uri="{FF2B5EF4-FFF2-40B4-BE49-F238E27FC236}">
                <a16:creationId xmlns:a16="http://schemas.microsoft.com/office/drawing/2014/main" xmlns="" id="{5A898DBE-74A3-AD4E-B176-FE33AFF1F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21" y="2902004"/>
            <a:ext cx="547345" cy="535419"/>
          </a:xfrm>
          <a:prstGeom prst="rect">
            <a:avLst/>
          </a:prstGeom>
        </p:spPr>
      </p:pic>
      <p:sp>
        <p:nvSpPr>
          <p:cNvPr id="17" name="Ellipse 34">
            <a:extLst>
              <a:ext uri="{FF2B5EF4-FFF2-40B4-BE49-F238E27FC236}">
                <a16:creationId xmlns:a16="http://schemas.microsoft.com/office/drawing/2014/main" xmlns="" id="{61E490A3-F111-1740-9D1A-0453BB6C23C7}"/>
              </a:ext>
            </a:extLst>
          </p:cNvPr>
          <p:cNvSpPr/>
          <p:nvPr/>
        </p:nvSpPr>
        <p:spPr>
          <a:xfrm flipH="1">
            <a:off x="2295399" y="2620476"/>
            <a:ext cx="1078775" cy="1078775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Trebuchet MS Normal" charset="0"/>
            </a:endParaRPr>
          </a:p>
        </p:txBody>
      </p:sp>
      <p:pic>
        <p:nvPicPr>
          <p:cNvPr id="18" name="Image 35">
            <a:extLst>
              <a:ext uri="{FF2B5EF4-FFF2-40B4-BE49-F238E27FC236}">
                <a16:creationId xmlns:a16="http://schemas.microsoft.com/office/drawing/2014/main" xmlns="" id="{D39DED90-CF12-3F4B-B2BA-AFCF5569C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37" y="2843644"/>
            <a:ext cx="541501" cy="607427"/>
          </a:xfrm>
          <a:prstGeom prst="rect">
            <a:avLst/>
          </a:prstGeom>
        </p:spPr>
      </p:pic>
      <p:sp>
        <p:nvSpPr>
          <p:cNvPr id="19" name="Ellipse 36">
            <a:extLst>
              <a:ext uri="{FF2B5EF4-FFF2-40B4-BE49-F238E27FC236}">
                <a16:creationId xmlns:a16="http://schemas.microsoft.com/office/drawing/2014/main" xmlns="" id="{E113E42A-98FA-0D4B-A45D-D70BE54CB018}"/>
              </a:ext>
            </a:extLst>
          </p:cNvPr>
          <p:cNvSpPr/>
          <p:nvPr/>
        </p:nvSpPr>
        <p:spPr>
          <a:xfrm flipH="1">
            <a:off x="5878383" y="2620476"/>
            <a:ext cx="1078775" cy="1078775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Trebuchet MS Normal" charset="0"/>
            </a:endParaRPr>
          </a:p>
        </p:txBody>
      </p:sp>
      <p:pic>
        <p:nvPicPr>
          <p:cNvPr id="20" name="Image 37">
            <a:extLst>
              <a:ext uri="{FF2B5EF4-FFF2-40B4-BE49-F238E27FC236}">
                <a16:creationId xmlns:a16="http://schemas.microsoft.com/office/drawing/2014/main" xmlns="" id="{6C31BCBF-7B7A-5A48-B351-4345862A10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6710" y="2870940"/>
            <a:ext cx="605910" cy="605910"/>
          </a:xfrm>
          <a:prstGeom prst="rect">
            <a:avLst/>
          </a:prstGeom>
        </p:spPr>
      </p:pic>
      <p:sp>
        <p:nvSpPr>
          <p:cNvPr id="21" name="ZoneTexte 38">
            <a:extLst>
              <a:ext uri="{FF2B5EF4-FFF2-40B4-BE49-F238E27FC236}">
                <a16:creationId xmlns:a16="http://schemas.microsoft.com/office/drawing/2014/main" xmlns="" id="{BDBB3CA2-66E9-3447-846F-7505A7ABFF7C}"/>
              </a:ext>
            </a:extLst>
          </p:cNvPr>
          <p:cNvSpPr txBox="1"/>
          <p:nvPr/>
        </p:nvSpPr>
        <p:spPr>
          <a:xfrm>
            <a:off x="467544" y="4058488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Компания</a:t>
            </a:r>
            <a:endParaRPr lang="fr-FR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2" name="ZoneTexte 39">
            <a:extLst>
              <a:ext uri="{FF2B5EF4-FFF2-40B4-BE49-F238E27FC236}">
                <a16:creationId xmlns:a16="http://schemas.microsoft.com/office/drawing/2014/main" xmlns="" id="{E0B588F4-6777-174F-8DE6-7C36FBD5DC1B}"/>
              </a:ext>
            </a:extLst>
          </p:cNvPr>
          <p:cNvSpPr txBox="1"/>
          <p:nvPr/>
        </p:nvSpPr>
        <p:spPr>
          <a:xfrm>
            <a:off x="2210036" y="4058488"/>
            <a:ext cx="129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Задачи </a:t>
            </a:r>
            <a:endParaRPr lang="ru-RU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algn="ctr"/>
            <a:r>
              <a:rPr lang="ru-RU" dirty="0" smtClean="0">
                <a:latin typeface="Trebuchet MS" charset="0"/>
                <a:ea typeface="Trebuchet MS" charset="0"/>
                <a:cs typeface="Trebuchet MS" charset="0"/>
              </a:rPr>
              <a:t>и </a:t>
            </a: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Проекты</a:t>
            </a:r>
            <a:endParaRPr lang="fr-FR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3" name="ZoneTexte 40">
            <a:extLst>
              <a:ext uri="{FF2B5EF4-FFF2-40B4-BE49-F238E27FC236}">
                <a16:creationId xmlns:a16="http://schemas.microsoft.com/office/drawing/2014/main" xmlns="" id="{3FD39BA0-ED4D-9F49-98E3-EAE11E064F21}"/>
              </a:ext>
            </a:extLst>
          </p:cNvPr>
          <p:cNvSpPr txBox="1"/>
          <p:nvPr/>
        </p:nvSpPr>
        <p:spPr>
          <a:xfrm>
            <a:off x="4248243" y="405848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CRM</a:t>
            </a:r>
            <a:endParaRPr lang="fr-FR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4" name="ZoneTexte 41">
            <a:extLst>
              <a:ext uri="{FF2B5EF4-FFF2-40B4-BE49-F238E27FC236}">
                <a16:creationId xmlns:a16="http://schemas.microsoft.com/office/drawing/2014/main" xmlns="" id="{D559DD14-D268-6646-BE89-0274F688A02B}"/>
              </a:ext>
            </a:extLst>
          </p:cNvPr>
          <p:cNvSpPr txBox="1"/>
          <p:nvPr/>
        </p:nvSpPr>
        <p:spPr>
          <a:xfrm>
            <a:off x="5589006" y="4058488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Контакт-центр</a:t>
            </a:r>
            <a:endParaRPr lang="fr-FR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5" name="ZoneTexte 42">
            <a:extLst>
              <a:ext uri="{FF2B5EF4-FFF2-40B4-BE49-F238E27FC236}">
                <a16:creationId xmlns:a16="http://schemas.microsoft.com/office/drawing/2014/main" xmlns="" id="{65D1F725-2882-F04B-B891-C6278BA2282F}"/>
              </a:ext>
            </a:extLst>
          </p:cNvPr>
          <p:cNvSpPr txBox="1"/>
          <p:nvPr/>
        </p:nvSpPr>
        <p:spPr>
          <a:xfrm>
            <a:off x="7569887" y="4067780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Сайты и </a:t>
            </a:r>
            <a:endParaRPr lang="ru-RU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algn="ctr"/>
            <a:r>
              <a:rPr lang="ru-RU" dirty="0" smtClean="0">
                <a:latin typeface="Trebuchet MS" charset="0"/>
                <a:ea typeface="Trebuchet MS" charset="0"/>
                <a:cs typeface="Trebuchet MS" charset="0"/>
              </a:rPr>
              <a:t>Магазины*</a:t>
            </a:r>
            <a:endParaRPr lang="fr-FR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6" name="Ellipse 49">
            <a:extLst>
              <a:ext uri="{FF2B5EF4-FFF2-40B4-BE49-F238E27FC236}">
                <a16:creationId xmlns:a16="http://schemas.microsoft.com/office/drawing/2014/main" xmlns="" id="{35DCA059-1600-BF49-BE99-352E1DE36CB4}"/>
              </a:ext>
            </a:extLst>
          </p:cNvPr>
          <p:cNvSpPr/>
          <p:nvPr/>
        </p:nvSpPr>
        <p:spPr>
          <a:xfrm flipH="1">
            <a:off x="549791" y="2620476"/>
            <a:ext cx="1078775" cy="1078775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Trebuchet MS Normal" charset="0"/>
            </a:endParaRPr>
          </a:p>
        </p:txBody>
      </p:sp>
      <p:pic>
        <p:nvPicPr>
          <p:cNvPr id="27" name="Image 50">
            <a:extLst>
              <a:ext uri="{FF2B5EF4-FFF2-40B4-BE49-F238E27FC236}">
                <a16:creationId xmlns:a16="http://schemas.microsoft.com/office/drawing/2014/main" xmlns="" id="{FBE963AB-A24D-D148-870E-B0CA53FEF8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115" y="2915652"/>
            <a:ext cx="535419" cy="535419"/>
          </a:xfrm>
          <a:prstGeom prst="rect">
            <a:avLst/>
          </a:prstGeom>
        </p:spPr>
      </p:pic>
      <p:cxnSp>
        <p:nvCxnSpPr>
          <p:cNvPr id="28" name="Connecteur droit 23">
            <a:extLst>
              <a:ext uri="{FF2B5EF4-FFF2-40B4-BE49-F238E27FC236}">
                <a16:creationId xmlns:a16="http://schemas.microsoft.com/office/drawing/2014/main" xmlns="" id="{D814C571-24B5-3E4A-810B-39E07701900E}"/>
              </a:ext>
            </a:extLst>
          </p:cNvPr>
          <p:cNvCxnSpPr>
            <a:cxnSpLocks/>
          </p:cNvCxnSpPr>
          <p:nvPr/>
        </p:nvCxnSpPr>
        <p:spPr>
          <a:xfrm>
            <a:off x="7650373" y="4697848"/>
            <a:ext cx="1070795" cy="0"/>
          </a:xfrm>
          <a:prstGeom prst="line">
            <a:avLst/>
          </a:prstGeom>
          <a:ln w="25400" cap="flat">
            <a:gradFill flip="none" rotWithShape="1">
              <a:gsLst>
                <a:gs pos="0">
                  <a:srgbClr val="91DE6C"/>
                </a:gs>
                <a:gs pos="100000">
                  <a:srgbClr val="00B5F7"/>
                </a:gs>
              </a:gsLst>
              <a:lin ang="2700000" scaled="1"/>
              <a:tileRect/>
            </a:gradFill>
            <a:prstDash val="solid"/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">
            <a:extLst>
              <a:ext uri="{FF2B5EF4-FFF2-40B4-BE49-F238E27FC236}">
                <a16:creationId xmlns:a16="http://schemas.microsoft.com/office/drawing/2014/main" xmlns="" id="{6FE96F47-BE92-C84A-A05E-E901F6FBA3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688" y="2857292"/>
            <a:ext cx="567342" cy="567342"/>
          </a:xfrm>
          <a:prstGeom prst="rect">
            <a:avLst/>
          </a:prstGeom>
        </p:spPr>
      </p:pic>
      <p:cxnSp>
        <p:nvCxnSpPr>
          <p:cNvPr id="30" name="Connecteur droit 33">
            <a:extLst>
              <a:ext uri="{FF2B5EF4-FFF2-40B4-BE49-F238E27FC236}">
                <a16:creationId xmlns:a16="http://schemas.microsoft.com/office/drawing/2014/main" xmlns="" id="{5BC1570A-C527-C34D-80E3-EF2AD1C22B17}"/>
              </a:ext>
            </a:extLst>
          </p:cNvPr>
          <p:cNvCxnSpPr>
            <a:cxnSpLocks/>
          </p:cNvCxnSpPr>
          <p:nvPr/>
        </p:nvCxnSpPr>
        <p:spPr>
          <a:xfrm>
            <a:off x="5663064" y="4416484"/>
            <a:ext cx="1583002" cy="0"/>
          </a:xfrm>
          <a:prstGeom prst="line">
            <a:avLst/>
          </a:prstGeom>
          <a:ln w="25400" cap="flat">
            <a:gradFill flip="none" rotWithShape="1">
              <a:gsLst>
                <a:gs pos="0">
                  <a:srgbClr val="91DE6C"/>
                </a:gs>
                <a:gs pos="100000">
                  <a:srgbClr val="00B5F7"/>
                </a:gs>
              </a:gsLst>
              <a:lin ang="2700000" scaled="1"/>
              <a:tileRect/>
            </a:gradFill>
            <a:prstDash val="solid"/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69908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2132856"/>
            <a:ext cx="38100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603020202020204" pitchFamily="34" charset="0"/>
                <a:ea typeface="Calibri"/>
                <a:cs typeface="Calibri"/>
              </a:rPr>
              <a:t>Планирование рабочего времени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603020202020204" pitchFamily="34" charset="0"/>
                <a:ea typeface="Calibri"/>
                <a:cs typeface="Calibri"/>
              </a:rPr>
              <a:t>Напоминания о предстоящих событиях </a:t>
            </a:r>
            <a:endParaRPr lang="ru-RU" sz="1600" dirty="0" smtClean="0">
              <a:latin typeface="Trebuchet MS" panose="020B0603020202020204" pitchFamily="34" charset="0"/>
              <a:ea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rebuchet MS" panose="020B0603020202020204" pitchFamily="34" charset="0"/>
                <a:ea typeface="Calibri"/>
                <a:cs typeface="Calibri"/>
              </a:rPr>
              <a:t>Возможность комментировать события и прикреплять файлы</a:t>
            </a:r>
            <a:endParaRPr lang="ru-RU" sz="1600" dirty="0">
              <a:latin typeface="Trebuchet MS" panose="020B0603020202020204" pitchFamily="34" charset="0"/>
              <a:ea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rebuchet MS" panose="020B0603020202020204" pitchFamily="34" charset="0"/>
                <a:ea typeface="Calibri"/>
                <a:cs typeface="Calibri"/>
              </a:rPr>
              <a:t>Календари можно загрузить в мобильный телефон или планшет (</a:t>
            </a:r>
            <a:r>
              <a:rPr lang="ru-RU" sz="1600" dirty="0" err="1">
                <a:latin typeface="Trebuchet MS" panose="020B0603020202020204" pitchFamily="34" charset="0"/>
                <a:ea typeface="Calibri"/>
                <a:cs typeface="Calibri"/>
              </a:rPr>
              <a:t>iPhone</a:t>
            </a:r>
            <a:r>
              <a:rPr lang="ru-RU" sz="1600" dirty="0">
                <a:latin typeface="Trebuchet MS" panose="020B0603020202020204" pitchFamily="34" charset="0"/>
                <a:ea typeface="Calibri"/>
                <a:cs typeface="Calibri"/>
              </a:rPr>
              <a:t>, </a:t>
            </a:r>
            <a:r>
              <a:rPr lang="ru-RU" sz="1600" dirty="0" err="1">
                <a:latin typeface="Trebuchet MS" panose="020B0603020202020204" pitchFamily="34" charset="0"/>
                <a:ea typeface="Calibri"/>
                <a:cs typeface="Calibri"/>
              </a:rPr>
              <a:t>iPad</a:t>
            </a:r>
            <a:r>
              <a:rPr lang="ru-RU" sz="1600" dirty="0">
                <a:latin typeface="Trebuchet MS" panose="020B0603020202020204" pitchFamily="34" charset="0"/>
                <a:ea typeface="Calibri"/>
                <a:cs typeface="Calibri"/>
              </a:rPr>
              <a:t>, </a:t>
            </a:r>
            <a:r>
              <a:rPr lang="ru-RU" sz="1600" dirty="0" err="1">
                <a:latin typeface="Trebuchet MS" panose="020B0603020202020204" pitchFamily="34" charset="0"/>
                <a:ea typeface="Calibri"/>
                <a:cs typeface="Calibri"/>
              </a:rPr>
              <a:t>Android</a:t>
            </a:r>
            <a:r>
              <a:rPr lang="ru-RU" sz="1600" dirty="0">
                <a:latin typeface="Trebuchet MS" panose="020B0603020202020204" pitchFamily="34" charset="0"/>
                <a:ea typeface="Calibri"/>
                <a:cs typeface="Calibri"/>
              </a:rPr>
              <a:t>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508" y="367826"/>
            <a:ext cx="914400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rebuchet MS" panose="020B0603020202020204" pitchFamily="34" charset="0"/>
                <a:cs typeface="Calibri"/>
                <a:sym typeface="Wingdings"/>
              </a:rPr>
              <a:t>Календарь</a:t>
            </a:r>
            <a:endParaRPr lang="en-US" sz="3200" b="1" dirty="0">
              <a:latin typeface="Trebuchet MS" panose="020B0603020202020204" pitchFamily="34" charset="0"/>
              <a:cs typeface="Calibri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627784" y="764704"/>
            <a:ext cx="7970458" cy="5194677"/>
            <a:chOff x="-584628" y="-1213250"/>
            <a:chExt cx="13884392" cy="9049032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1" name="001-MacBook-Silver.png"/>
              <p:cNvPicPr>
                <a:picLocks noChangeAspect="1"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2" name="Прямоугольник 11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3074" name="Picture 2" descr="C:\Users\dfilatkin\Desktop\screenshot-myfirstcompany.bitrix24.ru 2017-02-19 21-48-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755" y="1890102"/>
            <a:ext cx="4489087" cy="297478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125072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7200" y="2133600"/>
            <a:ext cx="38100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solidFill>
                  <a:srgbClr val="000000"/>
                </a:solidFill>
                <a:latin typeface="Trebuchet MS" panose="020B0603020202020204" pitchFamily="34" charset="0"/>
                <a:cs typeface="Calibri" pitchFamily="34" charset="0"/>
              </a:rPr>
              <a:t>Обновленный планировщик </a:t>
            </a:r>
            <a:r>
              <a:rPr lang="ru-RU" sz="1600" b="0" dirty="0">
                <a:solidFill>
                  <a:srgbClr val="000000"/>
                </a:solidFill>
                <a:latin typeface="Trebuchet MS" panose="020B0603020202020204" pitchFamily="34" charset="0"/>
                <a:cs typeface="Calibri" pitchFamily="34" charset="0"/>
              </a:rPr>
              <a:t>встреч и событий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rgbClr val="000000"/>
                </a:solidFill>
                <a:latin typeface="Trebuchet MS" panose="020B0603020202020204" pitchFamily="34" charset="0"/>
                <a:cs typeface="Calibri" pitchFamily="34" charset="0"/>
              </a:rPr>
              <a:t>Планировщик в Живой ленте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rgbClr val="000000"/>
                </a:solidFill>
                <a:latin typeface="Trebuchet MS" panose="020B0603020202020204" pitchFamily="34" charset="0"/>
                <a:cs typeface="Calibri" pitchFamily="34" charset="0"/>
              </a:rPr>
              <a:t>Быстрое подключение </a:t>
            </a:r>
            <a:r>
              <a:rPr lang="en-US" sz="1600" b="0" dirty="0">
                <a:solidFill>
                  <a:srgbClr val="000000"/>
                </a:solidFill>
                <a:latin typeface="Trebuchet MS" panose="020B0603020202020204" pitchFamily="34" charset="0"/>
                <a:cs typeface="Calibri" pitchFamily="34" charset="0"/>
              </a:rPr>
              <a:t>Google</a:t>
            </a:r>
            <a:r>
              <a:rPr lang="ru-RU" sz="1600" b="0" dirty="0">
                <a:solidFill>
                  <a:srgbClr val="000000"/>
                </a:solidFill>
                <a:latin typeface="Trebuchet MS" panose="020B0603020202020204" pitchFamily="34" charset="0"/>
                <a:cs typeface="Calibri" pitchFamily="34" charset="0"/>
              </a:rPr>
              <a:t>-календарей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rgbClr val="000000"/>
                </a:solidFill>
                <a:latin typeface="Trebuchet MS" panose="020B0603020202020204" pitchFamily="34" charset="0"/>
                <a:cs typeface="Calibri" pitchFamily="34" charset="0"/>
              </a:rPr>
              <a:t>Календарь компании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2480" y="1746936"/>
            <a:ext cx="3904876" cy="3808013"/>
          </a:xfrm>
          <a:prstGeom prst="rect">
            <a:avLst/>
          </a:prstGeom>
          <a:ln>
            <a:solidFill>
              <a:srgbClr val="66CCFF"/>
            </a:solidFill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764704"/>
            <a:ext cx="914400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rebuchet MS" panose="020B0603020202020204" pitchFamily="34" charset="0"/>
                <a:cs typeface="Calibri"/>
                <a:sym typeface="Wingdings"/>
              </a:rPr>
              <a:t>Календарь: планирование встреч и событий</a:t>
            </a:r>
            <a:endParaRPr lang="en-US" sz="3200" b="1" dirty="0">
              <a:latin typeface="Trebuchet MS" panose="020B0603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51287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12" descr="Depositphotos_1707357_origina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36" t="15542" r="1639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2684225"/>
            <a:ext cx="8382000" cy="1323439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FFFF"/>
                </a:solidFill>
                <a:latin typeface="Trebuchet MS" panose="020B0603020202020204" pitchFamily="34" charset="0"/>
                <a:cs typeface="Arial"/>
              </a:rPr>
              <a:t>УПРАВЛЕНИЕ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FFFF"/>
                </a:solidFill>
                <a:latin typeface="Trebuchet MS" panose="020B0603020202020204" pitchFamily="34" charset="0"/>
                <a:cs typeface="Arial"/>
              </a:rPr>
              <a:t>КОММУНИКАЦИЯМИ</a:t>
            </a:r>
            <a:endParaRPr lang="ru-RU" sz="4000" b="1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Domovoy.PR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30120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62984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0"/>
            <a:ext cx="9144000" cy="34747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5205"/>
              </a:lnSpc>
            </a:pPr>
            <a:endParaRPr lang="ru-RU" sz="2400" b="1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9790" y="-84221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0985" y="1282821"/>
            <a:ext cx="8003940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65"/>
              </a:lnSpc>
              <a:defRPr/>
            </a:pPr>
            <a:r>
              <a:rPr lang="en-US" sz="6600" b="1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CRM-</a:t>
            </a:r>
            <a:r>
              <a:rPr lang="ru-RU" sz="6600" b="1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маркетинг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2701" y="2032796"/>
            <a:ext cx="746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помогает работать с накопленной </a:t>
            </a:r>
            <a:r>
              <a:rPr lang="ru-RU" sz="240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базой</a:t>
            </a:r>
            <a:endParaRPr lang="ru-RU" sz="24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4" name="ZoneTexte 1"/>
          <p:cNvSpPr txBox="1"/>
          <p:nvPr/>
        </p:nvSpPr>
        <p:spPr>
          <a:xfrm>
            <a:off x="6117245" y="5155530"/>
            <a:ext cx="279390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50"/>
              </a:lnSpc>
            </a:pPr>
            <a:r>
              <a:rPr lang="ru-RU" dirty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Увеличивайте лояльность</a:t>
            </a:r>
          </a:p>
        </p:txBody>
      </p:sp>
      <p:sp>
        <p:nvSpPr>
          <p:cNvPr id="15" name="ZoneTexte 5"/>
          <p:cNvSpPr txBox="1"/>
          <p:nvPr/>
        </p:nvSpPr>
        <p:spPr>
          <a:xfrm>
            <a:off x="342701" y="5155529"/>
            <a:ext cx="2646294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50"/>
              </a:lnSpc>
            </a:pPr>
            <a:r>
              <a:rPr lang="ru-RU" dirty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Повышайте </a:t>
            </a:r>
          </a:p>
          <a:p>
            <a:pPr>
              <a:lnSpc>
                <a:spcPts val="1650"/>
              </a:lnSpc>
            </a:pPr>
            <a:r>
              <a:rPr lang="ru-RU" dirty="0" smtClean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конверсию</a:t>
            </a:r>
            <a:endParaRPr lang="ru-RU" dirty="0">
              <a:solidFill>
                <a:prstClr val="black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6" name="ZoneTexte 6"/>
          <p:cNvSpPr txBox="1"/>
          <p:nvPr/>
        </p:nvSpPr>
        <p:spPr>
          <a:xfrm>
            <a:off x="3283979" y="5146740"/>
            <a:ext cx="2538282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50"/>
              </a:lnSpc>
            </a:pPr>
            <a:r>
              <a:rPr lang="ru-RU" dirty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Повышайте </a:t>
            </a:r>
            <a:r>
              <a:rPr lang="ru-RU" dirty="0" smtClean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качество работы</a:t>
            </a:r>
            <a:endParaRPr lang="ru-RU" dirty="0">
              <a:solidFill>
                <a:prstClr val="black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8" name="ZoneTexte 12"/>
          <p:cNvSpPr txBox="1"/>
          <p:nvPr/>
        </p:nvSpPr>
        <p:spPr>
          <a:xfrm>
            <a:off x="3283979" y="5654215"/>
            <a:ext cx="2538282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ru-RU" sz="1350" dirty="0" smtClean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рассылка</a:t>
            </a:r>
            <a:endParaRPr lang="fr-FR" sz="1350" dirty="0">
              <a:solidFill>
                <a:prstClr val="black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9" name="ZoneTexte 13"/>
          <p:cNvSpPr txBox="1"/>
          <p:nvPr/>
        </p:nvSpPr>
        <p:spPr>
          <a:xfrm>
            <a:off x="6117245" y="5654215"/>
            <a:ext cx="27939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ru-RU" sz="1350" dirty="0" smtClean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поздравление</a:t>
            </a:r>
            <a:endParaRPr lang="ru-RU" sz="1350" dirty="0">
              <a:solidFill>
                <a:prstClr val="black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>
              <a:lnSpc>
                <a:spcPts val="1350"/>
              </a:lnSpc>
            </a:pPr>
            <a:r>
              <a:rPr lang="ru-RU" sz="1350" dirty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в день рождения</a:t>
            </a:r>
            <a:r>
              <a:rPr lang="en-US" sz="1350" dirty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sms</a:t>
            </a:r>
            <a:r>
              <a:rPr lang="en-US" sz="1350" dirty="0" smtClean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+</a:t>
            </a:r>
            <a:r>
              <a:rPr lang="ru-RU" sz="1350" dirty="0" smtClean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</a:t>
            </a:r>
            <a:endParaRPr lang="fr-FR" sz="1350" dirty="0">
              <a:solidFill>
                <a:prstClr val="black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417" y="4317294"/>
            <a:ext cx="703827" cy="7038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3979" y="4370817"/>
            <a:ext cx="650304" cy="65030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7245" y="4380416"/>
            <a:ext cx="615369" cy="6153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14692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3"/>
          <p:cNvSpPr/>
          <p:nvPr/>
        </p:nvSpPr>
        <p:spPr>
          <a:xfrm>
            <a:off x="-4956" y="0"/>
            <a:ext cx="4535906" cy="6871063"/>
          </a:xfrm>
          <a:custGeom>
            <a:avLst/>
            <a:gdLst>
              <a:gd name="connsiteX0" fmla="*/ 0 w 6047874"/>
              <a:gd name="connsiteY0" fmla="*/ 0 h 6858000"/>
              <a:gd name="connsiteX1" fmla="*/ 6047874 w 6047874"/>
              <a:gd name="connsiteY1" fmla="*/ 0 h 6858000"/>
              <a:gd name="connsiteX2" fmla="*/ 6047874 w 6047874"/>
              <a:gd name="connsiteY2" fmla="*/ 6858000 h 6858000"/>
              <a:gd name="connsiteX3" fmla="*/ 0 w 6047874"/>
              <a:gd name="connsiteY3" fmla="*/ 6858000 h 6858000"/>
              <a:gd name="connsiteX4" fmla="*/ 0 w 6047874"/>
              <a:gd name="connsiteY4" fmla="*/ 0 h 6858000"/>
              <a:gd name="connsiteX0" fmla="*/ 0 w 6047874"/>
              <a:gd name="connsiteY0" fmla="*/ 0 h 6874042"/>
              <a:gd name="connsiteX1" fmla="*/ 6047874 w 6047874"/>
              <a:gd name="connsiteY1" fmla="*/ 0 h 6874042"/>
              <a:gd name="connsiteX2" fmla="*/ 3866147 w 6047874"/>
              <a:gd name="connsiteY2" fmla="*/ 6874042 h 6874042"/>
              <a:gd name="connsiteX3" fmla="*/ 0 w 6047874"/>
              <a:gd name="connsiteY3" fmla="*/ 6858000 h 6874042"/>
              <a:gd name="connsiteX4" fmla="*/ 0 w 6047874"/>
              <a:gd name="connsiteY4" fmla="*/ 0 h 687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7874" h="6874042">
                <a:moveTo>
                  <a:pt x="0" y="0"/>
                </a:moveTo>
                <a:lnTo>
                  <a:pt x="6047874" y="0"/>
                </a:lnTo>
                <a:lnTo>
                  <a:pt x="3866147" y="687404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164" y="1335692"/>
            <a:ext cx="609686" cy="609686"/>
          </a:xfrm>
          <a:prstGeom prst="rect">
            <a:avLst/>
          </a:prstGeom>
        </p:spPr>
      </p:pic>
      <p:sp>
        <p:nvSpPr>
          <p:cNvPr id="491" name="ZoneTexte 490"/>
          <p:cNvSpPr txBox="1"/>
          <p:nvPr/>
        </p:nvSpPr>
        <p:spPr>
          <a:xfrm>
            <a:off x="457684" y="2156145"/>
            <a:ext cx="3477446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algn="l">
              <a:lnSpc>
                <a:spcPts val="3060"/>
              </a:lnSpc>
            </a:pPr>
            <a:r>
              <a:rPr lang="ru-RU" sz="3300" dirty="0">
                <a:solidFill>
                  <a:prstClr val="black"/>
                </a:solidFill>
              </a:rPr>
              <a:t>Сегментируйте аудиторию внутри </a:t>
            </a:r>
            <a:r>
              <a:rPr lang="en-US" sz="3300" dirty="0">
                <a:solidFill>
                  <a:prstClr val="black"/>
                </a:solidFill>
              </a:rPr>
              <a:t>CRM</a:t>
            </a:r>
            <a:endParaRPr lang="fr-FR" sz="3300" dirty="0">
              <a:solidFill>
                <a:prstClr val="black"/>
              </a:solidFill>
            </a:endParaRPr>
          </a:p>
        </p:txBody>
      </p:sp>
      <p:sp>
        <p:nvSpPr>
          <p:cNvPr id="493" name="ZoneTexte 484"/>
          <p:cNvSpPr txBox="1"/>
          <p:nvPr/>
        </p:nvSpPr>
        <p:spPr>
          <a:xfrm>
            <a:off x="476165" y="3619177"/>
            <a:ext cx="3045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  <a:latin typeface="Trebuchet MS Normal" charset="0"/>
              </a:rPr>
              <a:t>Отправляйте выбранным сегментам рассылки, напоминания, показывайте рекламу</a:t>
            </a:r>
            <a:r>
              <a:rPr lang="en-US" sz="1500" dirty="0">
                <a:solidFill>
                  <a:prstClr val="black"/>
                </a:solidFill>
                <a:latin typeface="Trebuchet MS Normal" charset="0"/>
              </a:rPr>
              <a:t>.</a:t>
            </a:r>
            <a:endParaRPr lang="ru-RU" sz="1500" dirty="0">
              <a:solidFill>
                <a:prstClr val="black"/>
              </a:solidFill>
              <a:latin typeface="Trebuchet MS Norm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2199007"/>
            <a:ext cx="611450" cy="611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2199007"/>
            <a:ext cx="611450" cy="6114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2199007"/>
            <a:ext cx="611450" cy="6114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2199007"/>
            <a:ext cx="611450" cy="6114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2199007"/>
            <a:ext cx="611450" cy="61145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2199007"/>
            <a:ext cx="611450" cy="6114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2863759"/>
            <a:ext cx="611450" cy="61145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2863759"/>
            <a:ext cx="611450" cy="6114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2863759"/>
            <a:ext cx="611450" cy="6114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2863759"/>
            <a:ext cx="611450" cy="6114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2863759"/>
            <a:ext cx="611450" cy="61145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2863759"/>
            <a:ext cx="611450" cy="6114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3518224"/>
            <a:ext cx="611450" cy="61145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3518224"/>
            <a:ext cx="611450" cy="61145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3518224"/>
            <a:ext cx="611450" cy="61145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3518224"/>
            <a:ext cx="611450" cy="6114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3518224"/>
            <a:ext cx="611450" cy="61145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3518224"/>
            <a:ext cx="611450" cy="61145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4172689"/>
            <a:ext cx="611450" cy="61145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4172689"/>
            <a:ext cx="611450" cy="61145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4172689"/>
            <a:ext cx="611450" cy="61145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4172689"/>
            <a:ext cx="611450" cy="6114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4172689"/>
            <a:ext cx="611450" cy="61145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4172689"/>
            <a:ext cx="611450" cy="611450"/>
          </a:xfrm>
          <a:prstGeom prst="rect">
            <a:avLst/>
          </a:prstGeom>
        </p:spPr>
      </p:pic>
      <p:sp>
        <p:nvSpPr>
          <p:cNvPr id="45" name="Ellipse 486"/>
          <p:cNvSpPr/>
          <p:nvPr/>
        </p:nvSpPr>
        <p:spPr>
          <a:xfrm>
            <a:off x="5325920" y="2300022"/>
            <a:ext cx="1523927" cy="1523927"/>
          </a:xfrm>
          <a:prstGeom prst="ellipse">
            <a:avLst/>
          </a:prstGeom>
          <a:solidFill>
            <a:srgbClr val="1BDE6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46" name="Ellipse 489"/>
          <p:cNvSpPr/>
          <p:nvPr/>
        </p:nvSpPr>
        <p:spPr>
          <a:xfrm>
            <a:off x="6271611" y="1382844"/>
            <a:ext cx="2441105" cy="2441105"/>
          </a:xfrm>
          <a:prstGeom prst="ellipse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47" name="Ellipse 488"/>
          <p:cNvSpPr/>
          <p:nvPr/>
        </p:nvSpPr>
        <p:spPr>
          <a:xfrm>
            <a:off x="6224094" y="3101695"/>
            <a:ext cx="961493" cy="961493"/>
          </a:xfrm>
          <a:prstGeom prst="ellipse">
            <a:avLst/>
          </a:prstGeom>
          <a:solidFill>
            <a:srgbClr val="FF0067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54154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3"/>
          <p:cNvSpPr/>
          <p:nvPr/>
        </p:nvSpPr>
        <p:spPr>
          <a:xfrm>
            <a:off x="-24562" y="0"/>
            <a:ext cx="4535906" cy="6877878"/>
          </a:xfrm>
          <a:custGeom>
            <a:avLst/>
            <a:gdLst>
              <a:gd name="connsiteX0" fmla="*/ 0 w 6047874"/>
              <a:gd name="connsiteY0" fmla="*/ 0 h 6858000"/>
              <a:gd name="connsiteX1" fmla="*/ 6047874 w 6047874"/>
              <a:gd name="connsiteY1" fmla="*/ 0 h 6858000"/>
              <a:gd name="connsiteX2" fmla="*/ 6047874 w 6047874"/>
              <a:gd name="connsiteY2" fmla="*/ 6858000 h 6858000"/>
              <a:gd name="connsiteX3" fmla="*/ 0 w 6047874"/>
              <a:gd name="connsiteY3" fmla="*/ 6858000 h 6858000"/>
              <a:gd name="connsiteX4" fmla="*/ 0 w 6047874"/>
              <a:gd name="connsiteY4" fmla="*/ 0 h 6858000"/>
              <a:gd name="connsiteX0" fmla="*/ 0 w 6047874"/>
              <a:gd name="connsiteY0" fmla="*/ 0 h 6874042"/>
              <a:gd name="connsiteX1" fmla="*/ 6047874 w 6047874"/>
              <a:gd name="connsiteY1" fmla="*/ 0 h 6874042"/>
              <a:gd name="connsiteX2" fmla="*/ 3866147 w 6047874"/>
              <a:gd name="connsiteY2" fmla="*/ 6874042 h 6874042"/>
              <a:gd name="connsiteX3" fmla="*/ 0 w 6047874"/>
              <a:gd name="connsiteY3" fmla="*/ 6858000 h 6874042"/>
              <a:gd name="connsiteX4" fmla="*/ 0 w 6047874"/>
              <a:gd name="connsiteY4" fmla="*/ 0 h 687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7874" h="6874042">
                <a:moveTo>
                  <a:pt x="0" y="0"/>
                </a:moveTo>
                <a:lnTo>
                  <a:pt x="6047874" y="0"/>
                </a:lnTo>
                <a:lnTo>
                  <a:pt x="3866147" y="687404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78775" y="1230777"/>
            <a:ext cx="3157538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algn="l">
              <a:lnSpc>
                <a:spcPts val="3520"/>
              </a:lnSpc>
            </a:pPr>
            <a:r>
              <a:rPr lang="ru-RU" sz="3600" dirty="0">
                <a:solidFill>
                  <a:prstClr val="white"/>
                </a:solidFill>
              </a:rPr>
              <a:t>Сегменты аудитории</a:t>
            </a:r>
            <a:endParaRPr lang="fr-FR" sz="3600" dirty="0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4245" y="2753377"/>
            <a:ext cx="315753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prstClr val="white"/>
                </a:solidFill>
                <a:latin typeface="Trebuchet MS Normal" charset="0"/>
              </a:rPr>
              <a:t>Динамические</a:t>
            </a:r>
            <a:r>
              <a:rPr lang="en-US" sz="1500" dirty="0">
                <a:solidFill>
                  <a:prstClr val="white"/>
                </a:solidFill>
                <a:latin typeface="Trebuchet MS Normal" charset="0"/>
              </a:rPr>
              <a:t> </a:t>
            </a:r>
            <a:r>
              <a:rPr lang="ru-RU" sz="1500" dirty="0">
                <a:solidFill>
                  <a:prstClr val="white"/>
                </a:solidFill>
                <a:latin typeface="Trebuchet MS Normal" charset="0"/>
              </a:rPr>
              <a:t>сегменты пополняются автоматически </a:t>
            </a:r>
            <a:endParaRPr lang="en-US" sz="1500" dirty="0">
              <a:solidFill>
                <a:prstClr val="white"/>
              </a:solidFill>
              <a:latin typeface="Trebuchet MS Normal" charset="0"/>
            </a:endParaRPr>
          </a:p>
          <a:p>
            <a:endParaRPr lang="en-US" sz="1500" dirty="0">
              <a:solidFill>
                <a:prstClr val="white"/>
              </a:solidFill>
              <a:latin typeface="Trebuchet MS Normal" charset="0"/>
            </a:endParaRPr>
          </a:p>
          <a:p>
            <a:r>
              <a:rPr lang="ru-RU" sz="1500" dirty="0">
                <a:solidFill>
                  <a:prstClr val="white"/>
                </a:solidFill>
                <a:latin typeface="Trebuchet MS Normal" charset="0"/>
              </a:rPr>
              <a:t>Статические сегменты </a:t>
            </a:r>
          </a:p>
          <a:p>
            <a:r>
              <a:rPr lang="ru-RU" sz="1500" dirty="0">
                <a:solidFill>
                  <a:prstClr val="white"/>
                </a:solidFill>
                <a:latin typeface="Trebuchet MS Normal" charset="0"/>
              </a:rPr>
              <a:t>не меняются</a:t>
            </a:r>
          </a:p>
          <a:p>
            <a:endParaRPr lang="ru-RU" sz="1500" dirty="0">
              <a:solidFill>
                <a:prstClr val="white"/>
              </a:solidFill>
              <a:latin typeface="Trebuchet MS Normal" charset="0"/>
            </a:endParaRPr>
          </a:p>
          <a:p>
            <a:r>
              <a:rPr lang="ru-RU" sz="1500" dirty="0">
                <a:solidFill>
                  <a:prstClr val="white"/>
                </a:solidFill>
                <a:latin typeface="Trebuchet MS Normal" charset="0"/>
              </a:rPr>
              <a:t>Готовые сегменты </a:t>
            </a:r>
            <a:r>
              <a:rPr lang="ru-RU" sz="1500" dirty="0" err="1">
                <a:solidFill>
                  <a:prstClr val="white"/>
                </a:solidFill>
                <a:latin typeface="Trebuchet MS Normal" charset="0"/>
              </a:rPr>
              <a:t>преднастроены</a:t>
            </a:r>
            <a:r>
              <a:rPr lang="ru-RU" sz="1500" dirty="0">
                <a:solidFill>
                  <a:prstClr val="white"/>
                </a:solidFill>
                <a:latin typeface="Trebuchet MS Normal" charset="0"/>
              </a:rPr>
              <a:t> в фильтре</a:t>
            </a:r>
          </a:p>
          <a:p>
            <a:endParaRPr lang="ru-RU" sz="1500" dirty="0">
              <a:solidFill>
                <a:prstClr val="white"/>
              </a:solidFill>
              <a:latin typeface="Trebuchet MS Normal" charset="0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3985462" y="2189287"/>
            <a:ext cx="5102628" cy="2986904"/>
            <a:chOff x="4973280" y="2061799"/>
            <a:chExt cx="6803504" cy="3982539"/>
          </a:xfrm>
        </p:grpSpPr>
        <p:grpSp>
          <p:nvGrpSpPr>
            <p:cNvPr id="4" name="Grouper 3"/>
            <p:cNvGrpSpPr/>
            <p:nvPr/>
          </p:nvGrpSpPr>
          <p:grpSpPr>
            <a:xfrm>
              <a:off x="4973280" y="2061799"/>
              <a:ext cx="6803504" cy="3982539"/>
              <a:chOff x="1851771" y="1524002"/>
              <a:chExt cx="8606863" cy="5038164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51771" y="1524002"/>
                <a:ext cx="8606863" cy="5038164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849217" y="6086475"/>
                <a:ext cx="659533" cy="101600"/>
              </a:xfrm>
              <a:prstGeom prst="rect">
                <a:avLst/>
              </a:prstGeom>
              <a:solidFill>
                <a:srgbClr val="1C1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8726" y="2343244"/>
              <a:ext cx="5076017" cy="3215727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75" y="2864340"/>
            <a:ext cx="307486" cy="307486"/>
          </a:xfrm>
          <a:prstGeom prst="rect">
            <a:avLst/>
          </a:prstGeom>
        </p:spPr>
      </p:pic>
      <p:pic>
        <p:nvPicPr>
          <p:cNvPr id="13" name="сегменты в CRM маркетенге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531732" y="2397018"/>
            <a:ext cx="4010087" cy="225567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527877" y="4660286"/>
            <a:ext cx="3911129" cy="183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841" y="4710660"/>
            <a:ext cx="3567485" cy="1511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81" y="4261682"/>
            <a:ext cx="330621" cy="3306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31" y="3575341"/>
            <a:ext cx="282824" cy="282824"/>
          </a:xfrm>
          <a:prstGeom prst="rect">
            <a:avLst/>
          </a:prstGeom>
        </p:spPr>
      </p:pic>
      <p:sp>
        <p:nvSpPr>
          <p:cNvPr id="19" name="Shape 348"/>
          <p:cNvSpPr/>
          <p:nvPr/>
        </p:nvSpPr>
        <p:spPr>
          <a:xfrm rot="19838811">
            <a:off x="3502778" y="2291755"/>
            <a:ext cx="2017132" cy="1186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21BCF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91439" tIns="91439" rIns="91439" bIns="91439"/>
          <a:lstStyle/>
          <a:p>
            <a:endParaRPr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5594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1034651" y="125339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ru-RU" sz="3600" dirty="0">
                <a:solidFill>
                  <a:prstClr val="white"/>
                </a:solidFill>
              </a:rPr>
              <a:t>Отправляйте</a:t>
            </a:r>
            <a:r>
              <a:rPr lang="en-US" sz="3600" dirty="0">
                <a:solidFill>
                  <a:prstClr val="white"/>
                </a:solidFill>
              </a:rPr>
              <a:t> e-mail </a:t>
            </a:r>
            <a:r>
              <a:rPr lang="ru-RU" sz="3600" dirty="0">
                <a:solidFill>
                  <a:prstClr val="white"/>
                </a:solidFill>
              </a:rPr>
              <a:t>рассылки</a:t>
            </a:r>
            <a:endParaRPr lang="fr-FR" sz="3600" dirty="0">
              <a:solidFill>
                <a:prstClr val="white"/>
              </a:solidFill>
            </a:endParaRPr>
          </a:p>
        </p:txBody>
      </p:sp>
      <p:pic>
        <p:nvPicPr>
          <p:cNvPr id="498" name="Image 497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501" y="2424446"/>
            <a:ext cx="692374" cy="692374"/>
          </a:xfrm>
          <a:prstGeom prst="rect">
            <a:avLst/>
          </a:prstGeom>
        </p:spPr>
      </p:pic>
      <p:sp>
        <p:nvSpPr>
          <p:cNvPr id="499" name="ZoneTexte 498"/>
          <p:cNvSpPr txBox="1"/>
          <p:nvPr/>
        </p:nvSpPr>
        <p:spPr>
          <a:xfrm>
            <a:off x="335133" y="2470578"/>
            <a:ext cx="23466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prstClr val="white"/>
                </a:solidFill>
                <a:latin typeface="Trebuchet MS Normal" charset="0"/>
              </a:rPr>
              <a:t>Отправить письмо</a:t>
            </a:r>
            <a:r>
              <a:rPr lang="en-US" sz="1500" dirty="0">
                <a:solidFill>
                  <a:prstClr val="white"/>
                </a:solidFill>
                <a:latin typeface="Trebuchet MS Normal" charset="0"/>
              </a:rPr>
              <a:t> </a:t>
            </a:r>
            <a:r>
              <a:rPr lang="ru-RU" sz="1500" dirty="0">
                <a:solidFill>
                  <a:prstClr val="white"/>
                </a:solidFill>
                <a:latin typeface="Trebuchet MS Normal" charset="0"/>
              </a:rPr>
              <a:t>выбранным сегментам</a:t>
            </a:r>
          </a:p>
        </p:txBody>
      </p:sp>
      <p:cxnSp>
        <p:nvCxnSpPr>
          <p:cNvPr id="486" name="Connecteur droit 485"/>
          <p:cNvCxnSpPr/>
          <p:nvPr/>
        </p:nvCxnSpPr>
        <p:spPr>
          <a:xfrm>
            <a:off x="3594499" y="2893561"/>
            <a:ext cx="2921717" cy="0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5" name="Рисунок 4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2584770"/>
            <a:ext cx="611450" cy="611450"/>
          </a:xfrm>
          <a:prstGeom prst="rect">
            <a:avLst/>
          </a:prstGeom>
        </p:spPr>
      </p:pic>
      <p:pic>
        <p:nvPicPr>
          <p:cNvPr id="488" name="Рисунок 4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2584770"/>
            <a:ext cx="611450" cy="611450"/>
          </a:xfrm>
          <a:prstGeom prst="rect">
            <a:avLst/>
          </a:prstGeom>
        </p:spPr>
      </p:pic>
      <p:pic>
        <p:nvPicPr>
          <p:cNvPr id="491" name="Рисунок 49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2584770"/>
            <a:ext cx="611450" cy="611450"/>
          </a:xfrm>
          <a:prstGeom prst="rect">
            <a:avLst/>
          </a:prstGeom>
        </p:spPr>
      </p:pic>
      <p:pic>
        <p:nvPicPr>
          <p:cNvPr id="492" name="Рисунок 4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2584770"/>
            <a:ext cx="611450" cy="611450"/>
          </a:xfrm>
          <a:prstGeom prst="rect">
            <a:avLst/>
          </a:prstGeom>
        </p:spPr>
      </p:pic>
      <p:pic>
        <p:nvPicPr>
          <p:cNvPr id="493" name="Рисунок 4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2584770"/>
            <a:ext cx="611450" cy="611450"/>
          </a:xfrm>
          <a:prstGeom prst="rect">
            <a:avLst/>
          </a:prstGeom>
        </p:spPr>
      </p:pic>
      <p:pic>
        <p:nvPicPr>
          <p:cNvPr id="494" name="Рисунок 49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2584770"/>
            <a:ext cx="611450" cy="611450"/>
          </a:xfrm>
          <a:prstGeom prst="rect">
            <a:avLst/>
          </a:prstGeom>
        </p:spPr>
      </p:pic>
      <p:pic>
        <p:nvPicPr>
          <p:cNvPr id="495" name="Рисунок 4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3249522"/>
            <a:ext cx="611450" cy="611450"/>
          </a:xfrm>
          <a:prstGeom prst="rect">
            <a:avLst/>
          </a:prstGeom>
        </p:spPr>
      </p:pic>
      <p:pic>
        <p:nvPicPr>
          <p:cNvPr id="496" name="Рисунок 49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3249522"/>
            <a:ext cx="611450" cy="611450"/>
          </a:xfrm>
          <a:prstGeom prst="rect">
            <a:avLst/>
          </a:prstGeom>
        </p:spPr>
      </p:pic>
      <p:pic>
        <p:nvPicPr>
          <p:cNvPr id="497" name="Рисунок 4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3249522"/>
            <a:ext cx="611450" cy="611450"/>
          </a:xfrm>
          <a:prstGeom prst="rect">
            <a:avLst/>
          </a:prstGeom>
        </p:spPr>
      </p:pic>
      <p:pic>
        <p:nvPicPr>
          <p:cNvPr id="500" name="Рисунок 4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3249522"/>
            <a:ext cx="611450" cy="611450"/>
          </a:xfrm>
          <a:prstGeom prst="rect">
            <a:avLst/>
          </a:prstGeom>
        </p:spPr>
      </p:pic>
      <p:pic>
        <p:nvPicPr>
          <p:cNvPr id="501" name="Рисунок 5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3249522"/>
            <a:ext cx="611450" cy="611450"/>
          </a:xfrm>
          <a:prstGeom prst="rect">
            <a:avLst/>
          </a:prstGeom>
        </p:spPr>
      </p:pic>
      <p:pic>
        <p:nvPicPr>
          <p:cNvPr id="502" name="Рисунок 5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3249522"/>
            <a:ext cx="611450" cy="611450"/>
          </a:xfrm>
          <a:prstGeom prst="rect">
            <a:avLst/>
          </a:prstGeom>
        </p:spPr>
      </p:pic>
      <p:pic>
        <p:nvPicPr>
          <p:cNvPr id="503" name="Рисунок 50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3903987"/>
            <a:ext cx="611450" cy="611450"/>
          </a:xfrm>
          <a:prstGeom prst="rect">
            <a:avLst/>
          </a:prstGeom>
        </p:spPr>
      </p:pic>
      <p:pic>
        <p:nvPicPr>
          <p:cNvPr id="504" name="Рисунок 50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3903987"/>
            <a:ext cx="611450" cy="611450"/>
          </a:xfrm>
          <a:prstGeom prst="rect">
            <a:avLst/>
          </a:prstGeom>
        </p:spPr>
      </p:pic>
      <p:pic>
        <p:nvPicPr>
          <p:cNvPr id="505" name="Рисунок 50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3903987"/>
            <a:ext cx="611450" cy="611450"/>
          </a:xfrm>
          <a:prstGeom prst="rect">
            <a:avLst/>
          </a:prstGeom>
        </p:spPr>
      </p:pic>
      <p:pic>
        <p:nvPicPr>
          <p:cNvPr id="506" name="Рисунок 5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3903987"/>
            <a:ext cx="611450" cy="611450"/>
          </a:xfrm>
          <a:prstGeom prst="rect">
            <a:avLst/>
          </a:prstGeom>
        </p:spPr>
      </p:pic>
      <p:pic>
        <p:nvPicPr>
          <p:cNvPr id="507" name="Рисунок 5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3903987"/>
            <a:ext cx="611450" cy="611450"/>
          </a:xfrm>
          <a:prstGeom prst="rect">
            <a:avLst/>
          </a:prstGeom>
        </p:spPr>
      </p:pic>
      <p:pic>
        <p:nvPicPr>
          <p:cNvPr id="508" name="Рисунок 50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3903987"/>
            <a:ext cx="611450" cy="611450"/>
          </a:xfrm>
          <a:prstGeom prst="rect">
            <a:avLst/>
          </a:prstGeom>
        </p:spPr>
      </p:pic>
      <p:pic>
        <p:nvPicPr>
          <p:cNvPr id="509" name="Рисунок 50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4558452"/>
            <a:ext cx="611450" cy="611450"/>
          </a:xfrm>
          <a:prstGeom prst="rect">
            <a:avLst/>
          </a:prstGeom>
        </p:spPr>
      </p:pic>
      <p:pic>
        <p:nvPicPr>
          <p:cNvPr id="510" name="Рисунок 50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4558452"/>
            <a:ext cx="611450" cy="611450"/>
          </a:xfrm>
          <a:prstGeom prst="rect">
            <a:avLst/>
          </a:prstGeom>
        </p:spPr>
      </p:pic>
      <p:pic>
        <p:nvPicPr>
          <p:cNvPr id="511" name="Рисунок 5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4558452"/>
            <a:ext cx="611450" cy="611450"/>
          </a:xfrm>
          <a:prstGeom prst="rect">
            <a:avLst/>
          </a:prstGeom>
        </p:spPr>
      </p:pic>
      <p:pic>
        <p:nvPicPr>
          <p:cNvPr id="512" name="Рисунок 5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4558452"/>
            <a:ext cx="611450" cy="611450"/>
          </a:xfrm>
          <a:prstGeom prst="rect">
            <a:avLst/>
          </a:prstGeom>
        </p:spPr>
      </p:pic>
      <p:pic>
        <p:nvPicPr>
          <p:cNvPr id="513" name="Рисунок 5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4558452"/>
            <a:ext cx="611450" cy="611450"/>
          </a:xfrm>
          <a:prstGeom prst="rect">
            <a:avLst/>
          </a:prstGeom>
        </p:spPr>
      </p:pic>
      <p:pic>
        <p:nvPicPr>
          <p:cNvPr id="514" name="Рисунок 5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4558452"/>
            <a:ext cx="611450" cy="611450"/>
          </a:xfrm>
          <a:prstGeom prst="rect">
            <a:avLst/>
          </a:prstGeom>
        </p:spPr>
      </p:pic>
      <p:sp>
        <p:nvSpPr>
          <p:cNvPr id="515" name="Ellipse 486"/>
          <p:cNvSpPr/>
          <p:nvPr/>
        </p:nvSpPr>
        <p:spPr>
          <a:xfrm>
            <a:off x="5325920" y="2685784"/>
            <a:ext cx="1523927" cy="1523927"/>
          </a:xfrm>
          <a:prstGeom prst="ellipse">
            <a:avLst/>
          </a:prstGeom>
          <a:solidFill>
            <a:srgbClr val="1BDE6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516" name="Ellipse 489"/>
          <p:cNvSpPr/>
          <p:nvPr/>
        </p:nvSpPr>
        <p:spPr>
          <a:xfrm>
            <a:off x="6271611" y="1768606"/>
            <a:ext cx="2441105" cy="2441105"/>
          </a:xfrm>
          <a:prstGeom prst="ellipse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517" name="Ellipse 488"/>
          <p:cNvSpPr/>
          <p:nvPr/>
        </p:nvSpPr>
        <p:spPr>
          <a:xfrm>
            <a:off x="6224094" y="3487458"/>
            <a:ext cx="961493" cy="961493"/>
          </a:xfrm>
          <a:prstGeom prst="ellipse">
            <a:avLst/>
          </a:prstGeom>
          <a:solidFill>
            <a:srgbClr val="FF0067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40503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1728192" y="12247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ru-RU" sz="3600" dirty="0">
                <a:solidFill>
                  <a:prstClr val="white"/>
                </a:solidFill>
              </a:rPr>
              <a:t>Делайте </a:t>
            </a:r>
            <a:r>
              <a:rPr lang="en-US" sz="3600" dirty="0">
                <a:solidFill>
                  <a:prstClr val="white"/>
                </a:solidFill>
              </a:rPr>
              <a:t>SMS </a:t>
            </a:r>
            <a:r>
              <a:rPr lang="ru-RU" sz="3600" dirty="0">
                <a:solidFill>
                  <a:prstClr val="white"/>
                </a:solidFill>
              </a:rPr>
              <a:t>рассылки</a:t>
            </a:r>
            <a:endParaRPr lang="fr-FR" sz="3600" dirty="0">
              <a:solidFill>
                <a:prstClr val="white"/>
              </a:solidFill>
            </a:endParaRPr>
          </a:p>
        </p:txBody>
      </p:sp>
      <p:pic>
        <p:nvPicPr>
          <p:cNvPr id="485" name="Рисунок 4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2584770"/>
            <a:ext cx="611450" cy="611450"/>
          </a:xfrm>
          <a:prstGeom prst="rect">
            <a:avLst/>
          </a:prstGeom>
        </p:spPr>
      </p:pic>
      <p:pic>
        <p:nvPicPr>
          <p:cNvPr id="488" name="Рисунок 4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2584770"/>
            <a:ext cx="611450" cy="611450"/>
          </a:xfrm>
          <a:prstGeom prst="rect">
            <a:avLst/>
          </a:prstGeom>
        </p:spPr>
      </p:pic>
      <p:pic>
        <p:nvPicPr>
          <p:cNvPr id="491" name="Рисунок 4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2584770"/>
            <a:ext cx="611450" cy="611450"/>
          </a:xfrm>
          <a:prstGeom prst="rect">
            <a:avLst/>
          </a:prstGeom>
        </p:spPr>
      </p:pic>
      <p:pic>
        <p:nvPicPr>
          <p:cNvPr id="492" name="Рисунок 4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2584770"/>
            <a:ext cx="611450" cy="611450"/>
          </a:xfrm>
          <a:prstGeom prst="rect">
            <a:avLst/>
          </a:prstGeom>
        </p:spPr>
      </p:pic>
      <p:pic>
        <p:nvPicPr>
          <p:cNvPr id="493" name="Рисунок 4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2584770"/>
            <a:ext cx="611450" cy="611450"/>
          </a:xfrm>
          <a:prstGeom prst="rect">
            <a:avLst/>
          </a:prstGeom>
        </p:spPr>
      </p:pic>
      <p:pic>
        <p:nvPicPr>
          <p:cNvPr id="494" name="Рисунок 49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2584770"/>
            <a:ext cx="611450" cy="611450"/>
          </a:xfrm>
          <a:prstGeom prst="rect">
            <a:avLst/>
          </a:prstGeom>
        </p:spPr>
      </p:pic>
      <p:pic>
        <p:nvPicPr>
          <p:cNvPr id="495" name="Рисунок 4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3249522"/>
            <a:ext cx="611450" cy="611450"/>
          </a:xfrm>
          <a:prstGeom prst="rect">
            <a:avLst/>
          </a:prstGeom>
        </p:spPr>
      </p:pic>
      <p:pic>
        <p:nvPicPr>
          <p:cNvPr id="496" name="Рисунок 4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3249522"/>
            <a:ext cx="611450" cy="611450"/>
          </a:xfrm>
          <a:prstGeom prst="rect">
            <a:avLst/>
          </a:prstGeom>
        </p:spPr>
      </p:pic>
      <p:pic>
        <p:nvPicPr>
          <p:cNvPr id="497" name="Рисунок 4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3249522"/>
            <a:ext cx="611450" cy="611450"/>
          </a:xfrm>
          <a:prstGeom prst="rect">
            <a:avLst/>
          </a:prstGeom>
        </p:spPr>
      </p:pic>
      <p:pic>
        <p:nvPicPr>
          <p:cNvPr id="500" name="Рисунок 4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3249522"/>
            <a:ext cx="611450" cy="611450"/>
          </a:xfrm>
          <a:prstGeom prst="rect">
            <a:avLst/>
          </a:prstGeom>
        </p:spPr>
      </p:pic>
      <p:pic>
        <p:nvPicPr>
          <p:cNvPr id="501" name="Рисунок 50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3249522"/>
            <a:ext cx="611450" cy="611450"/>
          </a:xfrm>
          <a:prstGeom prst="rect">
            <a:avLst/>
          </a:prstGeom>
        </p:spPr>
      </p:pic>
      <p:pic>
        <p:nvPicPr>
          <p:cNvPr id="502" name="Рисунок 5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3249522"/>
            <a:ext cx="611450" cy="611450"/>
          </a:xfrm>
          <a:prstGeom prst="rect">
            <a:avLst/>
          </a:prstGeom>
        </p:spPr>
      </p:pic>
      <p:pic>
        <p:nvPicPr>
          <p:cNvPr id="503" name="Рисунок 5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3903987"/>
            <a:ext cx="611450" cy="611450"/>
          </a:xfrm>
          <a:prstGeom prst="rect">
            <a:avLst/>
          </a:prstGeom>
        </p:spPr>
      </p:pic>
      <p:pic>
        <p:nvPicPr>
          <p:cNvPr id="504" name="Рисунок 50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3903987"/>
            <a:ext cx="611450" cy="611450"/>
          </a:xfrm>
          <a:prstGeom prst="rect">
            <a:avLst/>
          </a:prstGeom>
        </p:spPr>
      </p:pic>
      <p:pic>
        <p:nvPicPr>
          <p:cNvPr id="505" name="Рисунок 5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3903987"/>
            <a:ext cx="611450" cy="611450"/>
          </a:xfrm>
          <a:prstGeom prst="rect">
            <a:avLst/>
          </a:prstGeom>
        </p:spPr>
      </p:pic>
      <p:pic>
        <p:nvPicPr>
          <p:cNvPr id="506" name="Рисунок 5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3903987"/>
            <a:ext cx="611450" cy="611450"/>
          </a:xfrm>
          <a:prstGeom prst="rect">
            <a:avLst/>
          </a:prstGeom>
        </p:spPr>
      </p:pic>
      <p:pic>
        <p:nvPicPr>
          <p:cNvPr id="507" name="Рисунок 50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3903987"/>
            <a:ext cx="611450" cy="611450"/>
          </a:xfrm>
          <a:prstGeom prst="rect">
            <a:avLst/>
          </a:prstGeom>
        </p:spPr>
      </p:pic>
      <p:pic>
        <p:nvPicPr>
          <p:cNvPr id="508" name="Рисунок 5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3903987"/>
            <a:ext cx="611450" cy="611450"/>
          </a:xfrm>
          <a:prstGeom prst="rect">
            <a:avLst/>
          </a:prstGeom>
        </p:spPr>
      </p:pic>
      <p:pic>
        <p:nvPicPr>
          <p:cNvPr id="509" name="Рисунок 5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4558452"/>
            <a:ext cx="611450" cy="611450"/>
          </a:xfrm>
          <a:prstGeom prst="rect">
            <a:avLst/>
          </a:prstGeom>
        </p:spPr>
      </p:pic>
      <p:pic>
        <p:nvPicPr>
          <p:cNvPr id="510" name="Рисунок 5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4558452"/>
            <a:ext cx="611450" cy="611450"/>
          </a:xfrm>
          <a:prstGeom prst="rect">
            <a:avLst/>
          </a:prstGeom>
        </p:spPr>
      </p:pic>
      <p:pic>
        <p:nvPicPr>
          <p:cNvPr id="511" name="Рисунок 5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4558452"/>
            <a:ext cx="611450" cy="611450"/>
          </a:xfrm>
          <a:prstGeom prst="rect">
            <a:avLst/>
          </a:prstGeom>
        </p:spPr>
      </p:pic>
      <p:pic>
        <p:nvPicPr>
          <p:cNvPr id="512" name="Рисунок 5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4558452"/>
            <a:ext cx="611450" cy="611450"/>
          </a:xfrm>
          <a:prstGeom prst="rect">
            <a:avLst/>
          </a:prstGeom>
        </p:spPr>
      </p:pic>
      <p:pic>
        <p:nvPicPr>
          <p:cNvPr id="513" name="Рисунок 5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4558452"/>
            <a:ext cx="611450" cy="611450"/>
          </a:xfrm>
          <a:prstGeom prst="rect">
            <a:avLst/>
          </a:prstGeom>
        </p:spPr>
      </p:pic>
      <p:pic>
        <p:nvPicPr>
          <p:cNvPr id="514" name="Рисунок 5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4558452"/>
            <a:ext cx="611450" cy="611450"/>
          </a:xfrm>
          <a:prstGeom prst="rect">
            <a:avLst/>
          </a:prstGeom>
        </p:spPr>
      </p:pic>
      <p:sp>
        <p:nvSpPr>
          <p:cNvPr id="515" name="Ellipse 486"/>
          <p:cNvSpPr/>
          <p:nvPr/>
        </p:nvSpPr>
        <p:spPr>
          <a:xfrm>
            <a:off x="5325920" y="2685784"/>
            <a:ext cx="1523927" cy="1523927"/>
          </a:xfrm>
          <a:prstGeom prst="ellipse">
            <a:avLst/>
          </a:prstGeom>
          <a:solidFill>
            <a:srgbClr val="1BDE6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516" name="Ellipse 489"/>
          <p:cNvSpPr/>
          <p:nvPr/>
        </p:nvSpPr>
        <p:spPr>
          <a:xfrm>
            <a:off x="6271611" y="1768606"/>
            <a:ext cx="2441105" cy="2441105"/>
          </a:xfrm>
          <a:prstGeom prst="ellipse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517" name="Ellipse 488"/>
          <p:cNvSpPr/>
          <p:nvPr/>
        </p:nvSpPr>
        <p:spPr>
          <a:xfrm>
            <a:off x="6224094" y="3487458"/>
            <a:ext cx="961493" cy="961493"/>
          </a:xfrm>
          <a:prstGeom prst="ellipse">
            <a:avLst/>
          </a:prstGeom>
          <a:solidFill>
            <a:srgbClr val="FF0067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pic>
        <p:nvPicPr>
          <p:cNvPr id="34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9" y="3248057"/>
            <a:ext cx="485045" cy="485045"/>
          </a:xfrm>
          <a:prstGeom prst="rect">
            <a:avLst/>
          </a:prstGeom>
        </p:spPr>
      </p:pic>
      <p:sp>
        <p:nvSpPr>
          <p:cNvPr id="35" name="ZoneTexte 484"/>
          <p:cNvSpPr txBox="1"/>
          <p:nvPr/>
        </p:nvSpPr>
        <p:spPr>
          <a:xfrm>
            <a:off x="398449" y="3158970"/>
            <a:ext cx="23466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prstClr val="white"/>
                </a:solidFill>
                <a:latin typeface="Trebuchet MS Normal" charset="0"/>
              </a:rPr>
              <a:t>Отправить </a:t>
            </a:r>
            <a:r>
              <a:rPr lang="en-US" sz="1500" dirty="0" err="1">
                <a:solidFill>
                  <a:prstClr val="white"/>
                </a:solidFill>
                <a:latin typeface="Trebuchet MS Normal" charset="0"/>
              </a:rPr>
              <a:t>sms</a:t>
            </a:r>
            <a:r>
              <a:rPr lang="en-US" sz="1500" dirty="0">
                <a:solidFill>
                  <a:prstClr val="white"/>
                </a:solidFill>
                <a:latin typeface="Trebuchet MS Normal" charset="0"/>
              </a:rPr>
              <a:t> </a:t>
            </a:r>
            <a:r>
              <a:rPr lang="ru-RU" sz="1500" dirty="0">
                <a:solidFill>
                  <a:prstClr val="white"/>
                </a:solidFill>
                <a:latin typeface="Trebuchet MS Normal" charset="0"/>
              </a:rPr>
              <a:t>выбранным сегментам</a:t>
            </a:r>
          </a:p>
        </p:txBody>
      </p:sp>
      <p:cxnSp>
        <p:nvCxnSpPr>
          <p:cNvPr id="36" name="Connecteur droit 487"/>
          <p:cNvCxnSpPr/>
          <p:nvPr/>
        </p:nvCxnSpPr>
        <p:spPr>
          <a:xfrm>
            <a:off x="3432713" y="3709032"/>
            <a:ext cx="2159894" cy="0"/>
          </a:xfrm>
          <a:prstGeom prst="line">
            <a:avLst/>
          </a:prstGeom>
          <a:ln w="63500" cap="rnd">
            <a:solidFill>
              <a:srgbClr val="0ED15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156918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1034651" y="125339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ru-RU" sz="3600" dirty="0">
                <a:solidFill>
                  <a:prstClr val="white"/>
                </a:solidFill>
              </a:rPr>
              <a:t>Запускайте голосовой </a:t>
            </a:r>
            <a:r>
              <a:rPr lang="ru-RU" sz="3600" dirty="0" err="1">
                <a:solidFill>
                  <a:prstClr val="white"/>
                </a:solidFill>
              </a:rPr>
              <a:t>обзвон</a:t>
            </a:r>
            <a:endParaRPr lang="fr-FR" sz="3600" dirty="0">
              <a:solidFill>
                <a:prstClr val="white"/>
              </a:solidFill>
            </a:endParaRPr>
          </a:p>
        </p:txBody>
      </p:sp>
      <p:pic>
        <p:nvPicPr>
          <p:cNvPr id="485" name="Рисунок 4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2584770"/>
            <a:ext cx="611450" cy="611450"/>
          </a:xfrm>
          <a:prstGeom prst="rect">
            <a:avLst/>
          </a:prstGeom>
        </p:spPr>
      </p:pic>
      <p:pic>
        <p:nvPicPr>
          <p:cNvPr id="488" name="Рисунок 4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2584770"/>
            <a:ext cx="611450" cy="611450"/>
          </a:xfrm>
          <a:prstGeom prst="rect">
            <a:avLst/>
          </a:prstGeom>
        </p:spPr>
      </p:pic>
      <p:pic>
        <p:nvPicPr>
          <p:cNvPr id="491" name="Рисунок 4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2584770"/>
            <a:ext cx="611450" cy="611450"/>
          </a:xfrm>
          <a:prstGeom prst="rect">
            <a:avLst/>
          </a:prstGeom>
        </p:spPr>
      </p:pic>
      <p:pic>
        <p:nvPicPr>
          <p:cNvPr id="492" name="Рисунок 4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2584770"/>
            <a:ext cx="611450" cy="611450"/>
          </a:xfrm>
          <a:prstGeom prst="rect">
            <a:avLst/>
          </a:prstGeom>
        </p:spPr>
      </p:pic>
      <p:pic>
        <p:nvPicPr>
          <p:cNvPr id="493" name="Рисунок 4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2584770"/>
            <a:ext cx="611450" cy="611450"/>
          </a:xfrm>
          <a:prstGeom prst="rect">
            <a:avLst/>
          </a:prstGeom>
        </p:spPr>
      </p:pic>
      <p:pic>
        <p:nvPicPr>
          <p:cNvPr id="494" name="Рисунок 49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2584770"/>
            <a:ext cx="611450" cy="611450"/>
          </a:xfrm>
          <a:prstGeom prst="rect">
            <a:avLst/>
          </a:prstGeom>
        </p:spPr>
      </p:pic>
      <p:pic>
        <p:nvPicPr>
          <p:cNvPr id="495" name="Рисунок 4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3249522"/>
            <a:ext cx="611450" cy="611450"/>
          </a:xfrm>
          <a:prstGeom prst="rect">
            <a:avLst/>
          </a:prstGeom>
        </p:spPr>
      </p:pic>
      <p:pic>
        <p:nvPicPr>
          <p:cNvPr id="496" name="Рисунок 4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3249522"/>
            <a:ext cx="611450" cy="611450"/>
          </a:xfrm>
          <a:prstGeom prst="rect">
            <a:avLst/>
          </a:prstGeom>
        </p:spPr>
      </p:pic>
      <p:pic>
        <p:nvPicPr>
          <p:cNvPr id="497" name="Рисунок 4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3249522"/>
            <a:ext cx="611450" cy="611450"/>
          </a:xfrm>
          <a:prstGeom prst="rect">
            <a:avLst/>
          </a:prstGeom>
        </p:spPr>
      </p:pic>
      <p:pic>
        <p:nvPicPr>
          <p:cNvPr id="500" name="Рисунок 4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3249522"/>
            <a:ext cx="611450" cy="611450"/>
          </a:xfrm>
          <a:prstGeom prst="rect">
            <a:avLst/>
          </a:prstGeom>
        </p:spPr>
      </p:pic>
      <p:pic>
        <p:nvPicPr>
          <p:cNvPr id="501" name="Рисунок 50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3249522"/>
            <a:ext cx="611450" cy="611450"/>
          </a:xfrm>
          <a:prstGeom prst="rect">
            <a:avLst/>
          </a:prstGeom>
        </p:spPr>
      </p:pic>
      <p:pic>
        <p:nvPicPr>
          <p:cNvPr id="502" name="Рисунок 5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3249522"/>
            <a:ext cx="611450" cy="611450"/>
          </a:xfrm>
          <a:prstGeom prst="rect">
            <a:avLst/>
          </a:prstGeom>
        </p:spPr>
      </p:pic>
      <p:pic>
        <p:nvPicPr>
          <p:cNvPr id="503" name="Рисунок 5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3903987"/>
            <a:ext cx="611450" cy="611450"/>
          </a:xfrm>
          <a:prstGeom prst="rect">
            <a:avLst/>
          </a:prstGeom>
        </p:spPr>
      </p:pic>
      <p:pic>
        <p:nvPicPr>
          <p:cNvPr id="504" name="Рисунок 50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3903987"/>
            <a:ext cx="611450" cy="611450"/>
          </a:xfrm>
          <a:prstGeom prst="rect">
            <a:avLst/>
          </a:prstGeom>
        </p:spPr>
      </p:pic>
      <p:pic>
        <p:nvPicPr>
          <p:cNvPr id="505" name="Рисунок 5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3903987"/>
            <a:ext cx="611450" cy="611450"/>
          </a:xfrm>
          <a:prstGeom prst="rect">
            <a:avLst/>
          </a:prstGeom>
        </p:spPr>
      </p:pic>
      <p:pic>
        <p:nvPicPr>
          <p:cNvPr id="506" name="Рисунок 5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3903987"/>
            <a:ext cx="611450" cy="611450"/>
          </a:xfrm>
          <a:prstGeom prst="rect">
            <a:avLst/>
          </a:prstGeom>
        </p:spPr>
      </p:pic>
      <p:pic>
        <p:nvPicPr>
          <p:cNvPr id="507" name="Рисунок 50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3903987"/>
            <a:ext cx="611450" cy="611450"/>
          </a:xfrm>
          <a:prstGeom prst="rect">
            <a:avLst/>
          </a:prstGeom>
        </p:spPr>
      </p:pic>
      <p:pic>
        <p:nvPicPr>
          <p:cNvPr id="508" name="Рисунок 5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3903987"/>
            <a:ext cx="611450" cy="611450"/>
          </a:xfrm>
          <a:prstGeom prst="rect">
            <a:avLst/>
          </a:prstGeom>
        </p:spPr>
      </p:pic>
      <p:pic>
        <p:nvPicPr>
          <p:cNvPr id="509" name="Рисунок 5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4558452"/>
            <a:ext cx="611450" cy="611450"/>
          </a:xfrm>
          <a:prstGeom prst="rect">
            <a:avLst/>
          </a:prstGeom>
        </p:spPr>
      </p:pic>
      <p:pic>
        <p:nvPicPr>
          <p:cNvPr id="510" name="Рисунок 5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4558452"/>
            <a:ext cx="611450" cy="611450"/>
          </a:xfrm>
          <a:prstGeom prst="rect">
            <a:avLst/>
          </a:prstGeom>
        </p:spPr>
      </p:pic>
      <p:pic>
        <p:nvPicPr>
          <p:cNvPr id="511" name="Рисунок 5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4558452"/>
            <a:ext cx="611450" cy="611450"/>
          </a:xfrm>
          <a:prstGeom prst="rect">
            <a:avLst/>
          </a:prstGeom>
        </p:spPr>
      </p:pic>
      <p:pic>
        <p:nvPicPr>
          <p:cNvPr id="512" name="Рисунок 5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4558452"/>
            <a:ext cx="611450" cy="611450"/>
          </a:xfrm>
          <a:prstGeom prst="rect">
            <a:avLst/>
          </a:prstGeom>
        </p:spPr>
      </p:pic>
      <p:pic>
        <p:nvPicPr>
          <p:cNvPr id="513" name="Рисунок 5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4558452"/>
            <a:ext cx="611450" cy="611450"/>
          </a:xfrm>
          <a:prstGeom prst="rect">
            <a:avLst/>
          </a:prstGeom>
        </p:spPr>
      </p:pic>
      <p:pic>
        <p:nvPicPr>
          <p:cNvPr id="514" name="Рисунок 5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4558452"/>
            <a:ext cx="611450" cy="611450"/>
          </a:xfrm>
          <a:prstGeom prst="rect">
            <a:avLst/>
          </a:prstGeom>
        </p:spPr>
      </p:pic>
      <p:sp>
        <p:nvSpPr>
          <p:cNvPr id="515" name="Ellipse 486"/>
          <p:cNvSpPr/>
          <p:nvPr/>
        </p:nvSpPr>
        <p:spPr>
          <a:xfrm>
            <a:off x="5325920" y="2685784"/>
            <a:ext cx="1523927" cy="1523927"/>
          </a:xfrm>
          <a:prstGeom prst="ellipse">
            <a:avLst/>
          </a:prstGeom>
          <a:solidFill>
            <a:srgbClr val="1BDE6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516" name="Ellipse 489"/>
          <p:cNvSpPr/>
          <p:nvPr/>
        </p:nvSpPr>
        <p:spPr>
          <a:xfrm>
            <a:off x="6271611" y="1768606"/>
            <a:ext cx="2441105" cy="2441105"/>
          </a:xfrm>
          <a:prstGeom prst="ellipse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517" name="Ellipse 488"/>
          <p:cNvSpPr/>
          <p:nvPr/>
        </p:nvSpPr>
        <p:spPr>
          <a:xfrm>
            <a:off x="6224094" y="3487458"/>
            <a:ext cx="961493" cy="961493"/>
          </a:xfrm>
          <a:prstGeom prst="ellipse">
            <a:avLst/>
          </a:prstGeom>
          <a:solidFill>
            <a:srgbClr val="FF0067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37" name="ZoneTexte 484"/>
          <p:cNvSpPr txBox="1"/>
          <p:nvPr/>
        </p:nvSpPr>
        <p:spPr>
          <a:xfrm>
            <a:off x="398449" y="3600163"/>
            <a:ext cx="23466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prstClr val="white"/>
                </a:solidFill>
                <a:latin typeface="Trebuchet MS Normal" charset="0"/>
              </a:rPr>
              <a:t>Отправить голосовое сообщение выбранным сегментам</a:t>
            </a:r>
          </a:p>
        </p:txBody>
      </p:sp>
      <p:pic>
        <p:nvPicPr>
          <p:cNvPr id="38" name="Image 4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712" y="3671203"/>
            <a:ext cx="618876" cy="618876"/>
          </a:xfrm>
          <a:prstGeom prst="rect">
            <a:avLst/>
          </a:prstGeom>
        </p:spPr>
      </p:pic>
      <p:cxnSp>
        <p:nvCxnSpPr>
          <p:cNvPr id="39" name="Connecteur droit 6"/>
          <p:cNvCxnSpPr/>
          <p:nvPr/>
        </p:nvCxnSpPr>
        <p:spPr>
          <a:xfrm>
            <a:off x="3502285" y="4250091"/>
            <a:ext cx="3040850" cy="0"/>
          </a:xfrm>
          <a:prstGeom prst="line">
            <a:avLst/>
          </a:prstGeom>
          <a:ln w="63500" cap="rnd">
            <a:solidFill>
              <a:srgbClr val="E3136D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204660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691751" y="12822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ru-RU" sz="3600" dirty="0">
                <a:solidFill>
                  <a:prstClr val="white"/>
                </a:solidFill>
              </a:rPr>
              <a:t>Реклама в </a:t>
            </a:r>
            <a:r>
              <a:rPr lang="en-US" sz="3600" dirty="0">
                <a:solidFill>
                  <a:prstClr val="white"/>
                </a:solidFill>
              </a:rPr>
              <a:t>Facebook </a:t>
            </a:r>
            <a:r>
              <a:rPr lang="ru-RU" sz="3600" dirty="0">
                <a:solidFill>
                  <a:prstClr val="white"/>
                </a:solidFill>
              </a:rPr>
              <a:t>и </a:t>
            </a:r>
            <a:r>
              <a:rPr lang="en-US" sz="3600" dirty="0">
                <a:solidFill>
                  <a:prstClr val="white"/>
                </a:solidFill>
              </a:rPr>
              <a:t>Instagram</a:t>
            </a:r>
            <a:endParaRPr lang="fr-FR" sz="3600" dirty="0">
              <a:solidFill>
                <a:prstClr val="white"/>
              </a:solidFill>
            </a:endParaRPr>
          </a:p>
        </p:txBody>
      </p:sp>
      <p:pic>
        <p:nvPicPr>
          <p:cNvPr id="485" name="Рисунок 4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2584770"/>
            <a:ext cx="611450" cy="611450"/>
          </a:xfrm>
          <a:prstGeom prst="rect">
            <a:avLst/>
          </a:prstGeom>
        </p:spPr>
      </p:pic>
      <p:pic>
        <p:nvPicPr>
          <p:cNvPr id="488" name="Рисунок 4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2584770"/>
            <a:ext cx="611450" cy="611450"/>
          </a:xfrm>
          <a:prstGeom prst="rect">
            <a:avLst/>
          </a:prstGeom>
        </p:spPr>
      </p:pic>
      <p:pic>
        <p:nvPicPr>
          <p:cNvPr id="491" name="Рисунок 4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2584770"/>
            <a:ext cx="611450" cy="611450"/>
          </a:xfrm>
          <a:prstGeom prst="rect">
            <a:avLst/>
          </a:prstGeom>
        </p:spPr>
      </p:pic>
      <p:pic>
        <p:nvPicPr>
          <p:cNvPr id="492" name="Рисунок 4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2584770"/>
            <a:ext cx="611450" cy="611450"/>
          </a:xfrm>
          <a:prstGeom prst="rect">
            <a:avLst/>
          </a:prstGeom>
        </p:spPr>
      </p:pic>
      <p:pic>
        <p:nvPicPr>
          <p:cNvPr id="493" name="Рисунок 4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2584770"/>
            <a:ext cx="611450" cy="611450"/>
          </a:xfrm>
          <a:prstGeom prst="rect">
            <a:avLst/>
          </a:prstGeom>
        </p:spPr>
      </p:pic>
      <p:pic>
        <p:nvPicPr>
          <p:cNvPr id="494" name="Рисунок 49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2584770"/>
            <a:ext cx="611450" cy="611450"/>
          </a:xfrm>
          <a:prstGeom prst="rect">
            <a:avLst/>
          </a:prstGeom>
        </p:spPr>
      </p:pic>
      <p:pic>
        <p:nvPicPr>
          <p:cNvPr id="495" name="Рисунок 4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3249522"/>
            <a:ext cx="611450" cy="611450"/>
          </a:xfrm>
          <a:prstGeom prst="rect">
            <a:avLst/>
          </a:prstGeom>
        </p:spPr>
      </p:pic>
      <p:pic>
        <p:nvPicPr>
          <p:cNvPr id="496" name="Рисунок 4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3249522"/>
            <a:ext cx="611450" cy="611450"/>
          </a:xfrm>
          <a:prstGeom prst="rect">
            <a:avLst/>
          </a:prstGeom>
        </p:spPr>
      </p:pic>
      <p:pic>
        <p:nvPicPr>
          <p:cNvPr id="497" name="Рисунок 4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3249522"/>
            <a:ext cx="611450" cy="611450"/>
          </a:xfrm>
          <a:prstGeom prst="rect">
            <a:avLst/>
          </a:prstGeom>
        </p:spPr>
      </p:pic>
      <p:pic>
        <p:nvPicPr>
          <p:cNvPr id="500" name="Рисунок 4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3249522"/>
            <a:ext cx="611450" cy="611450"/>
          </a:xfrm>
          <a:prstGeom prst="rect">
            <a:avLst/>
          </a:prstGeom>
        </p:spPr>
      </p:pic>
      <p:pic>
        <p:nvPicPr>
          <p:cNvPr id="501" name="Рисунок 50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3249522"/>
            <a:ext cx="611450" cy="611450"/>
          </a:xfrm>
          <a:prstGeom prst="rect">
            <a:avLst/>
          </a:prstGeom>
        </p:spPr>
      </p:pic>
      <p:pic>
        <p:nvPicPr>
          <p:cNvPr id="502" name="Рисунок 5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3249522"/>
            <a:ext cx="611450" cy="611450"/>
          </a:xfrm>
          <a:prstGeom prst="rect">
            <a:avLst/>
          </a:prstGeom>
        </p:spPr>
      </p:pic>
      <p:pic>
        <p:nvPicPr>
          <p:cNvPr id="503" name="Рисунок 5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3903987"/>
            <a:ext cx="611450" cy="611450"/>
          </a:xfrm>
          <a:prstGeom prst="rect">
            <a:avLst/>
          </a:prstGeom>
        </p:spPr>
      </p:pic>
      <p:pic>
        <p:nvPicPr>
          <p:cNvPr id="504" name="Рисунок 50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3903987"/>
            <a:ext cx="611450" cy="611450"/>
          </a:xfrm>
          <a:prstGeom prst="rect">
            <a:avLst/>
          </a:prstGeom>
        </p:spPr>
      </p:pic>
      <p:pic>
        <p:nvPicPr>
          <p:cNvPr id="505" name="Рисунок 5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3903987"/>
            <a:ext cx="611450" cy="611450"/>
          </a:xfrm>
          <a:prstGeom prst="rect">
            <a:avLst/>
          </a:prstGeom>
        </p:spPr>
      </p:pic>
      <p:pic>
        <p:nvPicPr>
          <p:cNvPr id="506" name="Рисунок 5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3903987"/>
            <a:ext cx="611450" cy="611450"/>
          </a:xfrm>
          <a:prstGeom prst="rect">
            <a:avLst/>
          </a:prstGeom>
        </p:spPr>
      </p:pic>
      <p:pic>
        <p:nvPicPr>
          <p:cNvPr id="507" name="Рисунок 50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3903987"/>
            <a:ext cx="611450" cy="611450"/>
          </a:xfrm>
          <a:prstGeom prst="rect">
            <a:avLst/>
          </a:prstGeom>
        </p:spPr>
      </p:pic>
      <p:pic>
        <p:nvPicPr>
          <p:cNvPr id="508" name="Рисунок 5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3903987"/>
            <a:ext cx="611450" cy="611450"/>
          </a:xfrm>
          <a:prstGeom prst="rect">
            <a:avLst/>
          </a:prstGeom>
        </p:spPr>
      </p:pic>
      <p:pic>
        <p:nvPicPr>
          <p:cNvPr id="509" name="Рисунок 5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4558452"/>
            <a:ext cx="611450" cy="611450"/>
          </a:xfrm>
          <a:prstGeom prst="rect">
            <a:avLst/>
          </a:prstGeom>
        </p:spPr>
      </p:pic>
      <p:pic>
        <p:nvPicPr>
          <p:cNvPr id="510" name="Рисунок 5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4558452"/>
            <a:ext cx="611450" cy="611450"/>
          </a:xfrm>
          <a:prstGeom prst="rect">
            <a:avLst/>
          </a:prstGeom>
        </p:spPr>
      </p:pic>
      <p:pic>
        <p:nvPicPr>
          <p:cNvPr id="511" name="Рисунок 5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4558452"/>
            <a:ext cx="611450" cy="611450"/>
          </a:xfrm>
          <a:prstGeom prst="rect">
            <a:avLst/>
          </a:prstGeom>
        </p:spPr>
      </p:pic>
      <p:pic>
        <p:nvPicPr>
          <p:cNvPr id="512" name="Рисунок 5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4558452"/>
            <a:ext cx="611450" cy="611450"/>
          </a:xfrm>
          <a:prstGeom prst="rect">
            <a:avLst/>
          </a:prstGeom>
        </p:spPr>
      </p:pic>
      <p:pic>
        <p:nvPicPr>
          <p:cNvPr id="513" name="Рисунок 5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4558452"/>
            <a:ext cx="611450" cy="611450"/>
          </a:xfrm>
          <a:prstGeom prst="rect">
            <a:avLst/>
          </a:prstGeom>
        </p:spPr>
      </p:pic>
      <p:pic>
        <p:nvPicPr>
          <p:cNvPr id="514" name="Рисунок 5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4558452"/>
            <a:ext cx="611450" cy="611450"/>
          </a:xfrm>
          <a:prstGeom prst="rect">
            <a:avLst/>
          </a:prstGeom>
        </p:spPr>
      </p:pic>
      <p:sp>
        <p:nvSpPr>
          <p:cNvPr id="37" name="Ellipse 489"/>
          <p:cNvSpPr/>
          <p:nvPr/>
        </p:nvSpPr>
        <p:spPr>
          <a:xfrm>
            <a:off x="6505381" y="1772190"/>
            <a:ext cx="2441105" cy="2441105"/>
          </a:xfrm>
          <a:prstGeom prst="ellipse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38" name="Ellipse 488"/>
          <p:cNvSpPr/>
          <p:nvPr/>
        </p:nvSpPr>
        <p:spPr>
          <a:xfrm>
            <a:off x="6536163" y="3673398"/>
            <a:ext cx="961493" cy="961493"/>
          </a:xfrm>
          <a:prstGeom prst="ellipse">
            <a:avLst/>
          </a:prstGeom>
          <a:solidFill>
            <a:srgbClr val="FF0067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39" name="Ellipse 485"/>
          <p:cNvSpPr/>
          <p:nvPr/>
        </p:nvSpPr>
        <p:spPr>
          <a:xfrm>
            <a:off x="4364357" y="2435488"/>
            <a:ext cx="2915111" cy="2915111"/>
          </a:xfrm>
          <a:prstGeom prst="ellipse">
            <a:avLst/>
          </a:prstGeom>
          <a:solidFill>
            <a:srgbClr val="21BCF1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40" name="Ellipse 486"/>
          <p:cNvSpPr/>
          <p:nvPr/>
        </p:nvSpPr>
        <p:spPr>
          <a:xfrm>
            <a:off x="5560050" y="3034013"/>
            <a:ext cx="1523927" cy="1523927"/>
          </a:xfrm>
          <a:prstGeom prst="ellipse">
            <a:avLst/>
          </a:prstGeom>
          <a:solidFill>
            <a:srgbClr val="1BDE6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grpSp>
        <p:nvGrpSpPr>
          <p:cNvPr id="41" name="Grouper 5"/>
          <p:cNvGrpSpPr/>
          <p:nvPr/>
        </p:nvGrpSpPr>
        <p:grpSpPr>
          <a:xfrm>
            <a:off x="-197307" y="2550393"/>
            <a:ext cx="2365994" cy="2365994"/>
            <a:chOff x="452688" y="1714553"/>
            <a:chExt cx="4481523" cy="4481523"/>
          </a:xfrm>
        </p:grpSpPr>
        <p:pic>
          <p:nvPicPr>
            <p:cNvPr id="42" name="Image 4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688" y="1714553"/>
              <a:ext cx="4481523" cy="4481523"/>
            </a:xfrm>
            <a:prstGeom prst="rect">
              <a:avLst/>
            </a:prstGeom>
          </p:spPr>
        </p:pic>
        <p:pic>
          <p:nvPicPr>
            <p:cNvPr id="43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7592" y="2326781"/>
              <a:ext cx="1874700" cy="3334467"/>
            </a:xfrm>
            <a:prstGeom prst="rect">
              <a:avLst/>
            </a:prstGeom>
          </p:spPr>
        </p:pic>
        <p:sp>
          <p:nvSpPr>
            <p:cNvPr id="44" name="Rectangle 12"/>
            <p:cNvSpPr/>
            <p:nvPr/>
          </p:nvSpPr>
          <p:spPr>
            <a:xfrm>
              <a:off x="1766592" y="2458104"/>
              <a:ext cx="1884844" cy="2195032"/>
            </a:xfrm>
            <a:prstGeom prst="rect">
              <a:avLst/>
            </a:prstGeom>
            <a:noFill/>
            <a:ln w="76200">
              <a:solidFill>
                <a:srgbClr val="21BC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Connecteur droit 495"/>
          <p:cNvCxnSpPr/>
          <p:nvPr/>
        </p:nvCxnSpPr>
        <p:spPr>
          <a:xfrm flipV="1">
            <a:off x="2768322" y="3899105"/>
            <a:ext cx="1614550" cy="2053"/>
          </a:xfrm>
          <a:prstGeom prst="line">
            <a:avLst/>
          </a:prstGeom>
          <a:ln w="63500" cap="rnd">
            <a:solidFill>
              <a:srgbClr val="21BCF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er 3"/>
          <p:cNvGrpSpPr/>
          <p:nvPr/>
        </p:nvGrpSpPr>
        <p:grpSpPr>
          <a:xfrm>
            <a:off x="1071880" y="2550392"/>
            <a:ext cx="2365994" cy="2365994"/>
            <a:chOff x="452688" y="1714553"/>
            <a:chExt cx="4481523" cy="4481523"/>
          </a:xfrm>
        </p:grpSpPr>
        <p:pic>
          <p:nvPicPr>
            <p:cNvPr id="47" name="Image 4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688" y="1714553"/>
              <a:ext cx="4481523" cy="4481523"/>
            </a:xfrm>
            <a:prstGeom prst="rect">
              <a:avLst/>
            </a:prstGeom>
          </p:spPr>
        </p:pic>
        <p:pic>
          <p:nvPicPr>
            <p:cNvPr id="48" name="Image 48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3900" y="2252926"/>
              <a:ext cx="1905459" cy="3389176"/>
            </a:xfrm>
            <a:prstGeom prst="rect">
              <a:avLst/>
            </a:prstGeom>
          </p:spPr>
        </p:pic>
        <p:sp>
          <p:nvSpPr>
            <p:cNvPr id="49" name="Rectangle 491"/>
            <p:cNvSpPr/>
            <p:nvPr/>
          </p:nvSpPr>
          <p:spPr>
            <a:xfrm>
              <a:off x="1725562" y="2575561"/>
              <a:ext cx="1902542" cy="2424142"/>
            </a:xfrm>
            <a:prstGeom prst="rect">
              <a:avLst/>
            </a:prstGeom>
            <a:noFill/>
            <a:ln w="76200">
              <a:solidFill>
                <a:srgbClr val="21BC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72307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11" descr="Depositphotos_21975971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726" r="25000" b="715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71611" y="3075057"/>
            <a:ext cx="6476999" cy="707886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cs typeface="Arial"/>
              </a:rPr>
              <a:t>Объединяет компанию</a:t>
            </a: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Domovoy.PR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530120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66416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1320872" y="119757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ru-RU" sz="3600" dirty="0">
                <a:solidFill>
                  <a:prstClr val="white"/>
                </a:solidFill>
              </a:rPr>
              <a:t>Реклама </a:t>
            </a:r>
            <a:r>
              <a:rPr lang="en-US" sz="3600" dirty="0" err="1">
                <a:solidFill>
                  <a:prstClr val="white"/>
                </a:solidFill>
              </a:rPr>
              <a:t>Vkontakte</a:t>
            </a:r>
            <a:endParaRPr lang="fr-FR" sz="3600" dirty="0">
              <a:solidFill>
                <a:prstClr val="white"/>
              </a:solidFill>
            </a:endParaRPr>
          </a:p>
        </p:txBody>
      </p:sp>
      <p:pic>
        <p:nvPicPr>
          <p:cNvPr id="485" name="Рисунок 4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2584770"/>
            <a:ext cx="611450" cy="611450"/>
          </a:xfrm>
          <a:prstGeom prst="rect">
            <a:avLst/>
          </a:prstGeom>
        </p:spPr>
      </p:pic>
      <p:pic>
        <p:nvPicPr>
          <p:cNvPr id="488" name="Рисунок 4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2584770"/>
            <a:ext cx="611450" cy="611450"/>
          </a:xfrm>
          <a:prstGeom prst="rect">
            <a:avLst/>
          </a:prstGeom>
        </p:spPr>
      </p:pic>
      <p:pic>
        <p:nvPicPr>
          <p:cNvPr id="491" name="Рисунок 4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2584770"/>
            <a:ext cx="611450" cy="611450"/>
          </a:xfrm>
          <a:prstGeom prst="rect">
            <a:avLst/>
          </a:prstGeom>
        </p:spPr>
      </p:pic>
      <p:pic>
        <p:nvPicPr>
          <p:cNvPr id="492" name="Рисунок 4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2584770"/>
            <a:ext cx="611450" cy="611450"/>
          </a:xfrm>
          <a:prstGeom prst="rect">
            <a:avLst/>
          </a:prstGeom>
        </p:spPr>
      </p:pic>
      <p:pic>
        <p:nvPicPr>
          <p:cNvPr id="493" name="Рисунок 4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2584770"/>
            <a:ext cx="611450" cy="611450"/>
          </a:xfrm>
          <a:prstGeom prst="rect">
            <a:avLst/>
          </a:prstGeom>
        </p:spPr>
      </p:pic>
      <p:pic>
        <p:nvPicPr>
          <p:cNvPr id="494" name="Рисунок 49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2584770"/>
            <a:ext cx="611450" cy="611450"/>
          </a:xfrm>
          <a:prstGeom prst="rect">
            <a:avLst/>
          </a:prstGeom>
        </p:spPr>
      </p:pic>
      <p:pic>
        <p:nvPicPr>
          <p:cNvPr id="495" name="Рисунок 4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3249522"/>
            <a:ext cx="611450" cy="611450"/>
          </a:xfrm>
          <a:prstGeom prst="rect">
            <a:avLst/>
          </a:prstGeom>
        </p:spPr>
      </p:pic>
      <p:pic>
        <p:nvPicPr>
          <p:cNvPr id="496" name="Рисунок 4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3249522"/>
            <a:ext cx="611450" cy="611450"/>
          </a:xfrm>
          <a:prstGeom prst="rect">
            <a:avLst/>
          </a:prstGeom>
        </p:spPr>
      </p:pic>
      <p:pic>
        <p:nvPicPr>
          <p:cNvPr id="497" name="Рисунок 4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3249522"/>
            <a:ext cx="611450" cy="611450"/>
          </a:xfrm>
          <a:prstGeom prst="rect">
            <a:avLst/>
          </a:prstGeom>
        </p:spPr>
      </p:pic>
      <p:pic>
        <p:nvPicPr>
          <p:cNvPr id="500" name="Рисунок 4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3249522"/>
            <a:ext cx="611450" cy="611450"/>
          </a:xfrm>
          <a:prstGeom prst="rect">
            <a:avLst/>
          </a:prstGeom>
        </p:spPr>
      </p:pic>
      <p:pic>
        <p:nvPicPr>
          <p:cNvPr id="501" name="Рисунок 50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3249522"/>
            <a:ext cx="611450" cy="611450"/>
          </a:xfrm>
          <a:prstGeom prst="rect">
            <a:avLst/>
          </a:prstGeom>
        </p:spPr>
      </p:pic>
      <p:pic>
        <p:nvPicPr>
          <p:cNvPr id="502" name="Рисунок 5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3249522"/>
            <a:ext cx="611450" cy="611450"/>
          </a:xfrm>
          <a:prstGeom prst="rect">
            <a:avLst/>
          </a:prstGeom>
        </p:spPr>
      </p:pic>
      <p:pic>
        <p:nvPicPr>
          <p:cNvPr id="503" name="Рисунок 5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3903987"/>
            <a:ext cx="611450" cy="611450"/>
          </a:xfrm>
          <a:prstGeom prst="rect">
            <a:avLst/>
          </a:prstGeom>
        </p:spPr>
      </p:pic>
      <p:pic>
        <p:nvPicPr>
          <p:cNvPr id="504" name="Рисунок 50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3903987"/>
            <a:ext cx="611450" cy="611450"/>
          </a:xfrm>
          <a:prstGeom prst="rect">
            <a:avLst/>
          </a:prstGeom>
        </p:spPr>
      </p:pic>
      <p:pic>
        <p:nvPicPr>
          <p:cNvPr id="505" name="Рисунок 5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3903987"/>
            <a:ext cx="611450" cy="611450"/>
          </a:xfrm>
          <a:prstGeom prst="rect">
            <a:avLst/>
          </a:prstGeom>
        </p:spPr>
      </p:pic>
      <p:pic>
        <p:nvPicPr>
          <p:cNvPr id="506" name="Рисунок 5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3903987"/>
            <a:ext cx="611450" cy="611450"/>
          </a:xfrm>
          <a:prstGeom prst="rect">
            <a:avLst/>
          </a:prstGeom>
        </p:spPr>
      </p:pic>
      <p:pic>
        <p:nvPicPr>
          <p:cNvPr id="507" name="Рисунок 50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3903987"/>
            <a:ext cx="611450" cy="611450"/>
          </a:xfrm>
          <a:prstGeom prst="rect">
            <a:avLst/>
          </a:prstGeom>
        </p:spPr>
      </p:pic>
      <p:pic>
        <p:nvPicPr>
          <p:cNvPr id="508" name="Рисунок 5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3903987"/>
            <a:ext cx="611450" cy="611450"/>
          </a:xfrm>
          <a:prstGeom prst="rect">
            <a:avLst/>
          </a:prstGeom>
        </p:spPr>
      </p:pic>
      <p:pic>
        <p:nvPicPr>
          <p:cNvPr id="509" name="Рисунок 5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636" y="4558452"/>
            <a:ext cx="611450" cy="611450"/>
          </a:xfrm>
          <a:prstGeom prst="rect">
            <a:avLst/>
          </a:prstGeom>
        </p:spPr>
      </p:pic>
      <p:pic>
        <p:nvPicPr>
          <p:cNvPr id="510" name="Рисунок 5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2" y="4558452"/>
            <a:ext cx="611450" cy="611450"/>
          </a:xfrm>
          <a:prstGeom prst="rect">
            <a:avLst/>
          </a:prstGeom>
        </p:spPr>
      </p:pic>
      <p:pic>
        <p:nvPicPr>
          <p:cNvPr id="511" name="Рисунок 5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82" y="4558452"/>
            <a:ext cx="611450" cy="611450"/>
          </a:xfrm>
          <a:prstGeom prst="rect">
            <a:avLst/>
          </a:prstGeom>
        </p:spPr>
      </p:pic>
      <p:pic>
        <p:nvPicPr>
          <p:cNvPr id="512" name="Рисунок 5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79" y="4558452"/>
            <a:ext cx="611450" cy="611450"/>
          </a:xfrm>
          <a:prstGeom prst="rect">
            <a:avLst/>
          </a:prstGeom>
        </p:spPr>
      </p:pic>
      <p:pic>
        <p:nvPicPr>
          <p:cNvPr id="513" name="Рисунок 5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75" y="4558452"/>
            <a:ext cx="611450" cy="611450"/>
          </a:xfrm>
          <a:prstGeom prst="rect">
            <a:avLst/>
          </a:prstGeom>
        </p:spPr>
      </p:pic>
      <p:pic>
        <p:nvPicPr>
          <p:cNvPr id="514" name="Рисунок 5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871" y="4558452"/>
            <a:ext cx="611450" cy="611450"/>
          </a:xfrm>
          <a:prstGeom prst="rect">
            <a:avLst/>
          </a:prstGeom>
        </p:spPr>
      </p:pic>
      <p:sp>
        <p:nvSpPr>
          <p:cNvPr id="37" name="Ellipse 489"/>
          <p:cNvSpPr/>
          <p:nvPr/>
        </p:nvSpPr>
        <p:spPr>
          <a:xfrm>
            <a:off x="6505381" y="1772190"/>
            <a:ext cx="2441105" cy="2441105"/>
          </a:xfrm>
          <a:prstGeom prst="ellipse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38" name="Ellipse 488"/>
          <p:cNvSpPr/>
          <p:nvPr/>
        </p:nvSpPr>
        <p:spPr>
          <a:xfrm>
            <a:off x="6536163" y="3673398"/>
            <a:ext cx="961493" cy="961493"/>
          </a:xfrm>
          <a:prstGeom prst="ellipse">
            <a:avLst/>
          </a:prstGeom>
          <a:solidFill>
            <a:srgbClr val="FF0067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39" name="Ellipse 485"/>
          <p:cNvSpPr/>
          <p:nvPr/>
        </p:nvSpPr>
        <p:spPr>
          <a:xfrm>
            <a:off x="4364357" y="2435488"/>
            <a:ext cx="2915111" cy="2915111"/>
          </a:xfrm>
          <a:prstGeom prst="ellipse">
            <a:avLst/>
          </a:prstGeom>
          <a:solidFill>
            <a:srgbClr val="21BCF1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40" name="Ellipse 486"/>
          <p:cNvSpPr/>
          <p:nvPr/>
        </p:nvSpPr>
        <p:spPr>
          <a:xfrm>
            <a:off x="5560050" y="3034013"/>
            <a:ext cx="1523927" cy="1523927"/>
          </a:xfrm>
          <a:prstGeom prst="ellipse">
            <a:avLst/>
          </a:prstGeom>
          <a:solidFill>
            <a:srgbClr val="1BDE6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pic>
        <p:nvPicPr>
          <p:cNvPr id="50" name="Imag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517" y="2143165"/>
            <a:ext cx="3361142" cy="3361142"/>
          </a:xfrm>
          <a:prstGeom prst="rect">
            <a:avLst/>
          </a:prstGeom>
        </p:spPr>
      </p:pic>
      <p:cxnSp>
        <p:nvCxnSpPr>
          <p:cNvPr id="51" name="Connecteur droit 492"/>
          <p:cNvCxnSpPr/>
          <p:nvPr/>
        </p:nvCxnSpPr>
        <p:spPr>
          <a:xfrm>
            <a:off x="2735796" y="3882203"/>
            <a:ext cx="1647076" cy="16902"/>
          </a:xfrm>
          <a:prstGeom prst="line">
            <a:avLst/>
          </a:prstGeom>
          <a:ln w="63500" cap="rnd">
            <a:solidFill>
              <a:srgbClr val="21BCF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494" y="2557073"/>
            <a:ext cx="1433585" cy="25498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44643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018" y="0"/>
            <a:ext cx="10289572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575018" y="12192"/>
            <a:ext cx="10289572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8768" y="2690321"/>
            <a:ext cx="8382000" cy="707886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cs typeface="Arial"/>
              </a:rPr>
              <a:t>ВНЕШНИИ КОММУНИКАЦИИ </a:t>
            </a: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Рисунок 7" descr="Domovoy.PR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2" y="508518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53647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91042" y="2708920"/>
            <a:ext cx="3733800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Создание нескольких «линий» (например: для продаж и поддержки)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Идентификация клиента в </a:t>
            </a:r>
            <a:r>
              <a:rPr lang="en-US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CRM</a:t>
            </a:r>
            <a:r>
              <a:rPr lang="ru-RU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Запись всех «разговоров» в </a:t>
            </a:r>
            <a:r>
              <a:rPr lang="en-US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CRM</a:t>
            </a:r>
            <a:r>
              <a:rPr lang="ru-RU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Статистика по работе с сообщениями клиентов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Анализ уровня удовлетворенности клиента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1573" y="2721982"/>
            <a:ext cx="4050426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Объедин</a:t>
            </a:r>
            <a:r>
              <a:rPr lang="ru-RU" sz="1600" dirty="0" smtClean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ение</a:t>
            </a:r>
            <a:r>
              <a:rPr lang="ru-RU" sz="1600" b="0" dirty="0" smtClean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 12 цифровых </a:t>
            </a:r>
            <a:r>
              <a:rPr lang="ru-RU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каналов коммуникаций с </a:t>
            </a:r>
            <a:r>
              <a:rPr lang="ru-RU" sz="1600" b="0" dirty="0" smtClean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клиентами</a:t>
            </a:r>
            <a:r>
              <a:rPr lang="en-US" sz="1600" b="0" dirty="0" smtClean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:</a:t>
            </a:r>
            <a:endParaRPr lang="ru-RU" sz="1600" b="0" dirty="0">
              <a:latin typeface="Trebuchet MS" panose="020B0603020202020204" pitchFamily="34" charset="0"/>
              <a:ea typeface="Calibri" charset="0"/>
              <a:cs typeface="Calibri" panose="020F0502020204030204" pitchFamily="34" charset="0"/>
            </a:endParaRPr>
          </a:p>
          <a:p>
            <a:pPr marL="203597">
              <a:buClr>
                <a:srgbClr val="3991E0"/>
              </a:buClr>
            </a:pPr>
            <a:r>
              <a:rPr lang="ru-RU" sz="1600" b="0" dirty="0" err="1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Вконтакте</a:t>
            </a:r>
            <a:r>
              <a:rPr lang="ru-RU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, </a:t>
            </a:r>
            <a:r>
              <a:rPr lang="en-US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Facebook</a:t>
            </a:r>
            <a:r>
              <a:rPr lang="ru-RU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, Телеграмм, </a:t>
            </a:r>
            <a:r>
              <a:rPr lang="en-US" sz="1600" b="0" dirty="0" smtClean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Skype</a:t>
            </a:r>
            <a:r>
              <a:rPr lang="en-US" sz="1600" dirty="0" smtClean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, </a:t>
            </a:r>
            <a:r>
              <a:rPr lang="en-US" sz="1600" b="0" dirty="0" smtClean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Viber, Instagram</a:t>
            </a:r>
            <a:r>
              <a:rPr lang="ru-RU" sz="1600" b="0" dirty="0" smtClean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 и другие</a:t>
            </a:r>
            <a:endParaRPr lang="ru-RU" sz="1600" dirty="0">
              <a:latin typeface="Trebuchet MS" panose="020B0603020202020204" pitchFamily="34" charset="0"/>
              <a:ea typeface="Calibri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Распределение сообщений по </a:t>
            </a:r>
            <a:r>
              <a:rPr lang="ru-RU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правилам </a:t>
            </a:r>
            <a:r>
              <a:rPr lang="ru-RU" sz="1600" b="0" dirty="0" smtClean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очереди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Перенаправление сообщений </a:t>
            </a:r>
            <a:r>
              <a:rPr lang="ru-RU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другим сотрудникам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charset="0"/>
              <a:buChar char="•"/>
            </a:pPr>
            <a:r>
              <a:rPr lang="ru-RU" sz="1600" b="0" dirty="0" smtClean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Общение с </a:t>
            </a:r>
            <a:r>
              <a:rPr lang="ru-RU" sz="1600" b="0" dirty="0">
                <a:latin typeface="Trebuchet MS" panose="020B0603020202020204" pitchFamily="34" charset="0"/>
                <a:ea typeface="Calibri" charset="0"/>
                <a:cs typeface="Calibri" panose="020F0502020204030204" pitchFamily="34" charset="0"/>
              </a:rPr>
              <a:t>клиентом в реальном времени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" y="476672"/>
            <a:ext cx="9143999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ru-RU" sz="3200" dirty="0">
                <a:latin typeface="Trebuchet MS" panose="020B0603020202020204" pitchFamily="34" charset="0"/>
                <a:cs typeface="Calibri" panose="020F0502020204030204" pitchFamily="34" charset="0"/>
              </a:rPr>
              <a:t>Открытые линии в Битрикс24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010504" y="1340768"/>
            <a:ext cx="1122994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 cstate="print"/>
          <a:srcRect l="4990" t="7990" r="13178" b="9000"/>
          <a:stretch/>
        </p:blipFill>
        <p:spPr>
          <a:xfrm>
            <a:off x="4413704" y="1447593"/>
            <a:ext cx="549126" cy="55703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3135" y="1508948"/>
            <a:ext cx="420839" cy="420839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3733" y="1508943"/>
            <a:ext cx="434332" cy="434332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1912" y="1412792"/>
            <a:ext cx="600028" cy="586937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4590037" y="2924956"/>
            <a:ext cx="0" cy="236229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Изображение 8"/>
          <p:cNvPicPr>
            <a:picLocks noChangeAspect="1"/>
          </p:cNvPicPr>
          <p:nvPr/>
        </p:nvPicPr>
        <p:blipFill rotWithShape="1">
          <a:blip r:embed="rId6" cstate="print"/>
          <a:srcRect l="17309" t="18598" r="18384" b="15283"/>
          <a:stretch/>
        </p:blipFill>
        <p:spPr>
          <a:xfrm>
            <a:off x="5076056" y="1453584"/>
            <a:ext cx="590630" cy="607271"/>
          </a:xfrm>
          <a:prstGeom prst="rect">
            <a:avLst/>
          </a:prstGeom>
        </p:spPr>
      </p:pic>
      <p:pic>
        <p:nvPicPr>
          <p:cNvPr id="22" name="Изображение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9" y="1481723"/>
            <a:ext cx="507129" cy="5071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5533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2809" y="2219604"/>
            <a:ext cx="4679576" cy="345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Один онлайн-чат – одна открытая линия </a:t>
            </a:r>
            <a:endParaRPr lang="en-US" sz="1600" b="0" dirty="0"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Легко поставить на любой</a:t>
            </a:r>
            <a:r>
              <a:rPr lang="en-US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ru-RU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сайт (</a:t>
            </a:r>
            <a:r>
              <a:rPr lang="en-US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HTML-</a:t>
            </a:r>
            <a:r>
              <a:rPr lang="ru-RU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код)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Настройка внешнего вида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Настройка параметров показа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Публичная страница для открытой линии (например, канал для отдела маркетинга, продаж)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Интеграция с Открытыми линиями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Интеграция с </a:t>
            </a:r>
            <a:r>
              <a:rPr lang="en-US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CRM </a:t>
            </a:r>
            <a:endParaRPr lang="ru-RU" sz="1600" b="0" dirty="0"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Адаптивный дизайн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241" y="803727"/>
            <a:ext cx="6396358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 algn="l"/>
            <a:r>
              <a:rPr lang="ru-RU" sz="3200" dirty="0">
                <a:latin typeface="Trebuchet MS" panose="020B0603020202020204" pitchFamily="34" charset="0"/>
              </a:rPr>
              <a:t>Онлайн-чат на сайт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241" y="1772816"/>
            <a:ext cx="6706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Онлайн-чат на сайт </a:t>
            </a:r>
            <a:r>
              <a:rPr lang="ru-RU" sz="1600" b="0" dirty="0" smtClean="0">
                <a:latin typeface="Trebuchet MS" panose="020B0603020202020204" pitchFamily="34" charset="0"/>
                <a:cs typeface="Calibri" panose="020F0502020204030204" pitchFamily="34" charset="0"/>
              </a:rPr>
              <a:t>- один </a:t>
            </a:r>
            <a:r>
              <a:rPr lang="ru-RU" sz="1600" b="0" dirty="0">
                <a:latin typeface="Trebuchet MS" panose="020B0603020202020204" pitchFamily="34" charset="0"/>
                <a:cs typeface="Calibri" panose="020F0502020204030204" pitchFamily="34" charset="0"/>
              </a:rPr>
              <a:t>из каналов открытых линий 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l="74707" t="10508" r="3393" b="9946"/>
          <a:stretch/>
        </p:blipFill>
        <p:spPr>
          <a:xfrm>
            <a:off x="6297834" y="533415"/>
            <a:ext cx="2236566" cy="5339175"/>
          </a:xfrm>
          <a:prstGeom prst="rect">
            <a:avLst/>
          </a:prstGeom>
          <a:ln>
            <a:solidFill>
              <a:srgbClr val="00A9FD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510570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8206" y="5385824"/>
            <a:ext cx="2035309" cy="99550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5F9469E8-6CDA-3E41-98A0-56E5B1CFB66D}"/>
              </a:ext>
            </a:extLst>
          </p:cNvPr>
          <p:cNvSpPr txBox="1"/>
          <p:nvPr/>
        </p:nvSpPr>
        <p:spPr>
          <a:xfrm>
            <a:off x="0" y="62838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Trebuchet MS" charset="0"/>
                <a:ea typeface="Trebuchet MS" charset="0"/>
                <a:cs typeface="Trebuchet MS" charset="0"/>
              </a:rPr>
              <a:t>Обмен данными с 1С</a:t>
            </a:r>
            <a:endParaRPr lang="fr-FR" sz="6000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BF340150-1698-1F41-B88F-C717AFE524F6}"/>
              </a:ext>
            </a:extLst>
          </p:cNvPr>
          <p:cNvSpPr txBox="1"/>
          <p:nvPr/>
        </p:nvSpPr>
        <p:spPr>
          <a:xfrm>
            <a:off x="1367024" y="3231805"/>
            <a:ext cx="25729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Двунаправленный обмен в реальном режиме времени </a:t>
            </a:r>
          </a:p>
          <a:p>
            <a:endParaRPr lang="ru-RU" sz="1600" dirty="0"/>
          </a:p>
          <a:p>
            <a:r>
              <a:rPr lang="ru-RU" sz="1600" dirty="0"/>
              <a:t>Вместо </a:t>
            </a:r>
            <a:r>
              <a:rPr lang="en-US" sz="1600" dirty="0" err="1"/>
              <a:t>CommerceML</a:t>
            </a:r>
            <a:r>
              <a:rPr lang="ru-RU" sz="1600" dirty="0"/>
              <a:t> теперь на </a:t>
            </a:r>
            <a:r>
              <a:rPr lang="en-US" sz="1600" dirty="0" err="1"/>
              <a:t>RestAPI</a:t>
            </a:r>
            <a:endParaRPr lang="en-US" sz="1600" dirty="0"/>
          </a:p>
          <a:p>
            <a:endParaRPr lang="ru-RU" sz="1600" dirty="0"/>
          </a:p>
          <a:p>
            <a:r>
              <a:rPr lang="ru-RU" sz="1600" dirty="0"/>
              <a:t>Поддержка 1С:Бухгалтерия 3, 1С:Управление торговлей 10.3, 11 и 1С:УНФ 1.6</a:t>
            </a:r>
            <a:endParaRPr lang="fr-FR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5B6C3CE-41A6-D54E-B5AA-E416F78A2C9D}"/>
              </a:ext>
            </a:extLst>
          </p:cNvPr>
          <p:cNvSpPr/>
          <p:nvPr/>
        </p:nvSpPr>
        <p:spPr>
          <a:xfrm>
            <a:off x="4155948" y="4322845"/>
            <a:ext cx="8986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Контакты</a:t>
            </a:r>
            <a:endParaRPr lang="fr-FR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8C6013D-3803-C141-B697-CAF08B78F4F4}"/>
              </a:ext>
            </a:extLst>
          </p:cNvPr>
          <p:cNvSpPr/>
          <p:nvPr/>
        </p:nvSpPr>
        <p:spPr>
          <a:xfrm>
            <a:off x="5318971" y="4318063"/>
            <a:ext cx="9675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Компании</a:t>
            </a:r>
            <a:endParaRPr lang="fr-FR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CED8D00-28B8-A64C-AA73-5BAC188781EF}"/>
              </a:ext>
            </a:extLst>
          </p:cNvPr>
          <p:cNvSpPr/>
          <p:nvPr/>
        </p:nvSpPr>
        <p:spPr>
          <a:xfrm>
            <a:off x="6785280" y="4322845"/>
            <a:ext cx="739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Товары</a:t>
            </a:r>
            <a:endParaRPr lang="fr-FR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1DAD00C-04F9-114C-9F72-2DA61620BA30}"/>
              </a:ext>
            </a:extLst>
          </p:cNvPr>
          <p:cNvSpPr/>
          <p:nvPr/>
        </p:nvSpPr>
        <p:spPr>
          <a:xfrm>
            <a:off x="7884368" y="4322845"/>
            <a:ext cx="719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Заказы</a:t>
            </a:r>
            <a:endParaRPr lang="fr-FR" sz="1400" dirty="0"/>
          </a:p>
        </p:txBody>
      </p:sp>
      <p:sp>
        <p:nvSpPr>
          <p:cNvPr id="33" name="Accolade ouvrante 32">
            <a:extLst>
              <a:ext uri="{FF2B5EF4-FFF2-40B4-BE49-F238E27FC236}">
                <a16:creationId xmlns="" xmlns:a16="http://schemas.microsoft.com/office/drawing/2014/main" id="{5924FE28-7B94-BA4E-AB59-FE0747EAF25A}"/>
              </a:ext>
            </a:extLst>
          </p:cNvPr>
          <p:cNvSpPr/>
          <p:nvPr/>
        </p:nvSpPr>
        <p:spPr>
          <a:xfrm rot="5400000">
            <a:off x="5865650" y="1053755"/>
            <a:ext cx="624923" cy="4221217"/>
          </a:xfrm>
          <a:prstGeom prst="leftBrace">
            <a:avLst>
              <a:gd name="adj1" fmla="val 101677"/>
              <a:gd name="adj2" fmla="val 50000"/>
            </a:avLst>
          </a:prstGeom>
          <a:ln w="12700" cap="rnd">
            <a:solidFill>
              <a:schemeClr val="bg1">
                <a:lumMod val="50000"/>
                <a:lumOff val="50000"/>
                <a:alpha val="76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Accolade ouvrante 33">
            <a:extLst>
              <a:ext uri="{FF2B5EF4-FFF2-40B4-BE49-F238E27FC236}">
                <a16:creationId xmlns="" xmlns:a16="http://schemas.microsoft.com/office/drawing/2014/main" id="{C7E4BEE2-8AF3-2B40-996A-BCC53C0BF9A7}"/>
              </a:ext>
            </a:extLst>
          </p:cNvPr>
          <p:cNvSpPr/>
          <p:nvPr/>
        </p:nvSpPr>
        <p:spPr>
          <a:xfrm rot="16200000" flipV="1">
            <a:off x="5865651" y="2878264"/>
            <a:ext cx="624923" cy="4221215"/>
          </a:xfrm>
          <a:prstGeom prst="leftBrace">
            <a:avLst>
              <a:gd name="adj1" fmla="val 101677"/>
              <a:gd name="adj2" fmla="val 50000"/>
            </a:avLst>
          </a:prstGeom>
          <a:ln w="12700" cap="rnd">
            <a:solidFill>
              <a:schemeClr val="bg1">
                <a:lumMod val="50000"/>
                <a:lumOff val="50000"/>
                <a:alpha val="76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34">
            <a:extLst>
              <a:ext uri="{FF2B5EF4-FFF2-40B4-BE49-F238E27FC236}">
                <a16:creationId xmlns="" xmlns:a16="http://schemas.microsoft.com/office/drawing/2014/main" id="{61CA3AAE-B2A1-F94C-B0F5-6344DA3A84C0}"/>
              </a:ext>
            </a:extLst>
          </p:cNvPr>
          <p:cNvGrpSpPr/>
          <p:nvPr/>
        </p:nvGrpSpPr>
        <p:grpSpPr>
          <a:xfrm>
            <a:off x="951567" y="3312280"/>
            <a:ext cx="164049" cy="1872208"/>
            <a:chOff x="3486206" y="3227493"/>
            <a:chExt cx="164049" cy="1872208"/>
          </a:xfrm>
        </p:grpSpPr>
        <p:sp>
          <p:nvSpPr>
            <p:cNvPr id="25" name="Ellipse 37">
              <a:extLst>
                <a:ext uri="{FF2B5EF4-FFF2-40B4-BE49-F238E27FC236}">
                  <a16:creationId xmlns="" xmlns:a16="http://schemas.microsoft.com/office/drawing/2014/main" id="{565378AF-25E7-C949-820F-35E480BF8B15}"/>
                </a:ext>
              </a:extLst>
            </p:cNvPr>
            <p:cNvSpPr/>
            <p:nvPr/>
          </p:nvSpPr>
          <p:spPr>
            <a:xfrm>
              <a:off x="3486206" y="4935652"/>
              <a:ext cx="164049" cy="164049"/>
            </a:xfrm>
            <a:prstGeom prst="ellipse">
              <a:avLst/>
            </a:prstGeom>
            <a:ln w="25400" cap="rnd">
              <a:gradFill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5400000" scaled="1"/>
              </a:gradFill>
              <a:prstDash val="sysDot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6" name="Ellipse 38">
              <a:extLst>
                <a:ext uri="{FF2B5EF4-FFF2-40B4-BE49-F238E27FC236}">
                  <a16:creationId xmlns="" xmlns:a16="http://schemas.microsoft.com/office/drawing/2014/main" id="{2F63E000-1989-3F44-8335-E75841ACFB4F}"/>
                </a:ext>
              </a:extLst>
            </p:cNvPr>
            <p:cNvSpPr/>
            <p:nvPr/>
          </p:nvSpPr>
          <p:spPr>
            <a:xfrm>
              <a:off x="3486206" y="4197718"/>
              <a:ext cx="164049" cy="164049"/>
            </a:xfrm>
            <a:prstGeom prst="ellipse">
              <a:avLst/>
            </a:prstGeom>
            <a:ln w="25400" cap="rnd">
              <a:gradFill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5400000" scaled="1"/>
              </a:gradFill>
              <a:prstDash val="sysDot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7" name="Ellipse 39">
              <a:extLst>
                <a:ext uri="{FF2B5EF4-FFF2-40B4-BE49-F238E27FC236}">
                  <a16:creationId xmlns="" xmlns:a16="http://schemas.microsoft.com/office/drawing/2014/main" id="{E8D01498-06A8-EF46-9371-35F376EAF82C}"/>
                </a:ext>
              </a:extLst>
            </p:cNvPr>
            <p:cNvSpPr/>
            <p:nvPr/>
          </p:nvSpPr>
          <p:spPr>
            <a:xfrm>
              <a:off x="3486206" y="3227493"/>
              <a:ext cx="164049" cy="164049"/>
            </a:xfrm>
            <a:prstGeom prst="ellipse">
              <a:avLst/>
            </a:prstGeom>
            <a:ln w="25400" cap="rnd">
              <a:gradFill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5400000" scaled="1"/>
              </a:gradFill>
              <a:prstDash val="sysDot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Ellipse 7">
            <a:extLst>
              <a:ext uri="{FF2B5EF4-FFF2-40B4-BE49-F238E27FC236}">
                <a16:creationId xmlns="" xmlns:a16="http://schemas.microsoft.com/office/drawing/2014/main" id="{2A0E955E-FB5C-3343-BBAA-FA21564DE0CD}"/>
              </a:ext>
            </a:extLst>
          </p:cNvPr>
          <p:cNvSpPr/>
          <p:nvPr/>
        </p:nvSpPr>
        <p:spPr>
          <a:xfrm>
            <a:off x="4211960" y="3584623"/>
            <a:ext cx="708473" cy="708473"/>
          </a:xfrm>
          <a:prstGeom prst="ellipse">
            <a:avLst/>
          </a:prstGeom>
          <a:solidFill>
            <a:srgbClr val="21BCF1"/>
          </a:solidFill>
          <a:ln>
            <a:gradFill>
              <a:gsLst>
                <a:gs pos="0">
                  <a:srgbClr val="00D93D"/>
                </a:gs>
                <a:gs pos="100000">
                  <a:srgbClr val="1EBCF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Trebuchet MS Normal" charset="0"/>
            </a:endParaRPr>
          </a:p>
        </p:txBody>
      </p:sp>
      <p:sp>
        <p:nvSpPr>
          <p:cNvPr id="29" name="Ellipse 8">
            <a:extLst>
              <a:ext uri="{FF2B5EF4-FFF2-40B4-BE49-F238E27FC236}">
                <a16:creationId xmlns="" xmlns:a16="http://schemas.microsoft.com/office/drawing/2014/main" id="{738F9ADE-68CD-6849-A147-B98ABCF70AD4}"/>
              </a:ext>
            </a:extLst>
          </p:cNvPr>
          <p:cNvSpPr/>
          <p:nvPr/>
        </p:nvSpPr>
        <p:spPr>
          <a:xfrm>
            <a:off x="5447703" y="3586664"/>
            <a:ext cx="708473" cy="708473"/>
          </a:xfrm>
          <a:prstGeom prst="ellipse">
            <a:avLst/>
          </a:prstGeom>
          <a:solidFill>
            <a:srgbClr val="21BCF1"/>
          </a:solidFill>
          <a:ln>
            <a:gradFill>
              <a:gsLst>
                <a:gs pos="0">
                  <a:srgbClr val="00D93D"/>
                </a:gs>
                <a:gs pos="100000">
                  <a:srgbClr val="1EBCF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Trebuchet MS Normal" charset="0"/>
            </a:endParaRPr>
          </a:p>
        </p:txBody>
      </p:sp>
      <p:sp>
        <p:nvSpPr>
          <p:cNvPr id="30" name="Ellipse 9">
            <a:extLst>
              <a:ext uri="{FF2B5EF4-FFF2-40B4-BE49-F238E27FC236}">
                <a16:creationId xmlns="" xmlns:a16="http://schemas.microsoft.com/office/drawing/2014/main" id="{ABA2DB16-6B23-604C-8E12-3761B201C544}"/>
              </a:ext>
            </a:extLst>
          </p:cNvPr>
          <p:cNvSpPr/>
          <p:nvPr/>
        </p:nvSpPr>
        <p:spPr>
          <a:xfrm>
            <a:off x="6778046" y="3586664"/>
            <a:ext cx="708473" cy="708473"/>
          </a:xfrm>
          <a:prstGeom prst="ellipse">
            <a:avLst/>
          </a:prstGeom>
          <a:solidFill>
            <a:srgbClr val="21BCF1"/>
          </a:solidFill>
          <a:ln>
            <a:gradFill>
              <a:gsLst>
                <a:gs pos="0">
                  <a:srgbClr val="00D93D"/>
                </a:gs>
                <a:gs pos="100000">
                  <a:srgbClr val="1EBCF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Trebuchet MS Normal" charset="0"/>
            </a:endParaRPr>
          </a:p>
        </p:txBody>
      </p:sp>
      <p:sp>
        <p:nvSpPr>
          <p:cNvPr id="31" name="Ellipse 10">
            <a:extLst>
              <a:ext uri="{FF2B5EF4-FFF2-40B4-BE49-F238E27FC236}">
                <a16:creationId xmlns="" xmlns:a16="http://schemas.microsoft.com/office/drawing/2014/main" id="{28E99D7F-C2A8-4145-AFEF-422CF1658F53}"/>
              </a:ext>
            </a:extLst>
          </p:cNvPr>
          <p:cNvSpPr/>
          <p:nvPr/>
        </p:nvSpPr>
        <p:spPr>
          <a:xfrm>
            <a:off x="7895975" y="3584623"/>
            <a:ext cx="708473" cy="708473"/>
          </a:xfrm>
          <a:prstGeom prst="ellipse">
            <a:avLst/>
          </a:prstGeom>
          <a:solidFill>
            <a:srgbClr val="21BCF1"/>
          </a:solidFill>
          <a:ln>
            <a:gradFill>
              <a:gsLst>
                <a:gs pos="0">
                  <a:srgbClr val="00D93D"/>
                </a:gs>
                <a:gs pos="100000">
                  <a:srgbClr val="1EBCF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Trebuchet MS Normal" charset="0"/>
            </a:endParaRPr>
          </a:p>
        </p:txBody>
      </p:sp>
      <p:pic>
        <p:nvPicPr>
          <p:cNvPr id="36" name="Image 21">
            <a:extLst>
              <a:ext uri="{FF2B5EF4-FFF2-40B4-BE49-F238E27FC236}">
                <a16:creationId xmlns="" xmlns:a16="http://schemas.microsoft.com/office/drawing/2014/main" id="{BB977381-0036-7945-9B49-2FEEAE31C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26" y="2325337"/>
            <a:ext cx="2668931" cy="487914"/>
          </a:xfrm>
          <a:prstGeom prst="rect">
            <a:avLst/>
          </a:prstGeom>
        </p:spPr>
      </p:pic>
      <p:sp>
        <p:nvSpPr>
          <p:cNvPr id="37" name="Accolade ouvrante 32">
            <a:extLst>
              <a:ext uri="{FF2B5EF4-FFF2-40B4-BE49-F238E27FC236}">
                <a16:creationId xmlns="" xmlns:a16="http://schemas.microsoft.com/office/drawing/2014/main" id="{5924FE28-7B94-BA4E-AB59-FE0747EAF25A}"/>
              </a:ext>
            </a:extLst>
          </p:cNvPr>
          <p:cNvSpPr/>
          <p:nvPr/>
        </p:nvSpPr>
        <p:spPr>
          <a:xfrm rot="5400000">
            <a:off x="6194745" y="814138"/>
            <a:ext cx="509294" cy="4586891"/>
          </a:xfrm>
          <a:prstGeom prst="leftBrace">
            <a:avLst>
              <a:gd name="adj1" fmla="val 101677"/>
              <a:gd name="adj2" fmla="val 50000"/>
            </a:avLst>
          </a:prstGeom>
          <a:ln w="12700" cap="rnd">
            <a:solidFill>
              <a:schemeClr val="tx1">
                <a:alpha val="76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Accolade ouvrante 33">
            <a:extLst>
              <a:ext uri="{FF2B5EF4-FFF2-40B4-BE49-F238E27FC236}">
                <a16:creationId xmlns="" xmlns:a16="http://schemas.microsoft.com/office/drawing/2014/main" id="{C7E4BEE2-8AF3-2B40-996A-BCC53C0BF9A7}"/>
              </a:ext>
            </a:extLst>
          </p:cNvPr>
          <p:cNvSpPr/>
          <p:nvPr/>
        </p:nvSpPr>
        <p:spPr>
          <a:xfrm rot="16200000" flipV="1">
            <a:off x="6194746" y="2673285"/>
            <a:ext cx="509295" cy="4586892"/>
          </a:xfrm>
          <a:prstGeom prst="leftBrace">
            <a:avLst>
              <a:gd name="adj1" fmla="val 101677"/>
              <a:gd name="adj2" fmla="val 50000"/>
            </a:avLst>
          </a:prstGeom>
          <a:ln w="12700" cap="rnd">
            <a:solidFill>
              <a:schemeClr val="tx1">
                <a:alpha val="76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1">
            <a:extLst>
              <a:ext uri="{FF2B5EF4-FFF2-40B4-BE49-F238E27FC236}">
                <a16:creationId xmlns="" xmlns:a16="http://schemas.microsoft.com/office/drawing/2014/main" id="{68E0C951-A367-8541-BE82-93933451C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05" y="3746543"/>
            <a:ext cx="380678" cy="380678"/>
          </a:xfrm>
          <a:prstGeom prst="rect">
            <a:avLst/>
          </a:prstGeom>
        </p:spPr>
      </p:pic>
      <p:pic>
        <p:nvPicPr>
          <p:cNvPr id="45" name="Image 43">
            <a:extLst>
              <a:ext uri="{FF2B5EF4-FFF2-40B4-BE49-F238E27FC236}">
                <a16:creationId xmlns="" xmlns:a16="http://schemas.microsoft.com/office/drawing/2014/main" id="{5B550817-125F-D347-BD24-791A438F6C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50" y="3764427"/>
            <a:ext cx="380678" cy="380678"/>
          </a:xfrm>
          <a:prstGeom prst="rect">
            <a:avLst/>
          </a:prstGeom>
        </p:spPr>
      </p:pic>
      <p:pic>
        <p:nvPicPr>
          <p:cNvPr id="47" name="Image 45">
            <a:extLst>
              <a:ext uri="{FF2B5EF4-FFF2-40B4-BE49-F238E27FC236}">
                <a16:creationId xmlns="" xmlns:a16="http://schemas.microsoft.com/office/drawing/2014/main" id="{2A3BBA87-68D7-AE4D-8EF4-6E4183583F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305" y="3789040"/>
            <a:ext cx="380678" cy="380678"/>
          </a:xfrm>
          <a:prstGeom prst="rect">
            <a:avLst/>
          </a:prstGeom>
        </p:spPr>
      </p:pic>
      <p:pic>
        <p:nvPicPr>
          <p:cNvPr id="49" name="Image 47">
            <a:extLst>
              <a:ext uri="{FF2B5EF4-FFF2-40B4-BE49-F238E27FC236}">
                <a16:creationId xmlns="" xmlns:a16="http://schemas.microsoft.com/office/drawing/2014/main" id="{9F88B057-E0CE-8C4A-806B-043C1939E7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16" y="3750779"/>
            <a:ext cx="380678" cy="380678"/>
          </a:xfrm>
          <a:prstGeom prst="rect">
            <a:avLst/>
          </a:prstGeom>
        </p:spPr>
      </p:pic>
      <p:pic>
        <p:nvPicPr>
          <p:cNvPr id="50" name="Image 20">
            <a:extLst>
              <a:ext uri="{FF2B5EF4-FFF2-40B4-BE49-F238E27FC236}">
                <a16:creationId xmlns="" xmlns:a16="http://schemas.microsoft.com/office/drawing/2014/main" id="{23ECB5F3-EDCF-6B40-9949-DB51B8EC3C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22"/>
          <a:stretch/>
        </p:blipFill>
        <p:spPr>
          <a:xfrm>
            <a:off x="5580112" y="5314856"/>
            <a:ext cx="1853403" cy="1139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7707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425" y="1564898"/>
            <a:ext cx="601784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2000" b="0" dirty="0" smtClean="0">
                <a:latin typeface="Trebuchet MS" panose="020B0603020202020204" pitchFamily="34" charset="0"/>
                <a:cs typeface="Calibri"/>
              </a:rPr>
              <a:t>Прозрачность для компании – уходят непонятные потери рабочего времени сотрудников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2000" b="0" dirty="0" smtClean="0">
                <a:latin typeface="Trebuchet MS" panose="020B0603020202020204" pitchFamily="34" charset="0"/>
                <a:cs typeface="Calibri"/>
              </a:rPr>
              <a:t>Руководитель может быстро просмотреть все отчеты каждого сотрудника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2000" b="0" dirty="0" smtClean="0">
                <a:latin typeface="Trebuchet MS" panose="020B0603020202020204" pitchFamily="34" charset="0"/>
                <a:cs typeface="Calibri"/>
              </a:rPr>
              <a:t>Быстрая обратная связь для сотрудников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2000" b="0" dirty="0" smtClean="0">
                <a:latin typeface="Trebuchet MS" panose="020B0603020202020204" pitchFamily="34" charset="0"/>
                <a:cs typeface="Calibri"/>
              </a:rPr>
              <a:t>Синхронизация компании по целям 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endParaRPr lang="ru-RU" sz="2000" b="0" dirty="0">
              <a:latin typeface="Trebuchet MS" panose="020B0603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75993" y="437663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Trebuchet MS" panose="020B0603020202020204" pitchFamily="34" charset="0"/>
                <a:cs typeface="Calibri"/>
                <a:sym typeface="Wingdings"/>
              </a:rPr>
              <a:t>Отчеты руководителю</a:t>
            </a:r>
            <a:endParaRPr lang="en-US" sz="3200" dirty="0">
              <a:latin typeface="Trebuchet MS" panose="020B0603020202020204" pitchFamily="34" charset="0"/>
              <a:cs typeface="Calibri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038610" y="3924046"/>
            <a:ext cx="4843031" cy="2925503"/>
            <a:chOff x="4282882" y="2421376"/>
            <a:chExt cx="4719754" cy="2722124"/>
          </a:xfrm>
        </p:grpSpPr>
        <p:pic>
          <p:nvPicPr>
            <p:cNvPr id="16" name="Изображение 1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2882" y="2421376"/>
              <a:ext cx="4719754" cy="2722124"/>
            </a:xfrm>
            <a:prstGeom prst="rect">
              <a:avLst/>
            </a:prstGeom>
          </p:spPr>
        </p:pic>
        <p:pic>
          <p:nvPicPr>
            <p:cNvPr id="17" name="Изображение 16"/>
            <p:cNvPicPr>
              <a:picLocks noChangeAspect="1"/>
            </p:cNvPicPr>
            <p:nvPr/>
          </p:nvPicPr>
          <p:blipFill rotWithShape="1">
            <a:blip r:embed="rId3" cstate="print"/>
            <a:srcRect b="5113"/>
            <a:stretch/>
          </p:blipFill>
          <p:spPr>
            <a:xfrm>
              <a:off x="4390471" y="3243237"/>
              <a:ext cx="3332187" cy="1900263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00" y="4648200"/>
            <a:ext cx="3419222" cy="220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61419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7646" r="7353"/>
          <a:stretch/>
        </p:blipFill>
        <p:spPr>
          <a:xfrm>
            <a:off x="-8473" y="0"/>
            <a:ext cx="9152473" cy="68643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0" y="1853198"/>
            <a:ext cx="685800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5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Обсудим</a:t>
            </a:r>
            <a:r>
              <a:rPr lang="en-US" sz="405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? </a:t>
            </a:r>
            <a:r>
              <a:rPr lang="en-US" sz="405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</a:t>
            </a:r>
            <a:endParaRPr lang="fr-FR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67744" y="3140968"/>
            <a:ext cx="3845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prof</a:t>
            </a:r>
            <a:r>
              <a:rPr lang="en-US" sz="3600" u="sng" dirty="0" err="1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.domovoy</a:t>
            </a:r>
            <a:r>
              <a:rPr lang="ru-RU" sz="3600" u="sng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  <a:r>
              <a:rPr lang="en-US" sz="3600" u="sng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pro</a:t>
            </a:r>
            <a:endParaRPr lang="fr-FR" sz="3600" u="sng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Arc 7"/>
          <p:cNvSpPr/>
          <p:nvPr/>
        </p:nvSpPr>
        <p:spPr>
          <a:xfrm rot="18452916" flipH="1" flipV="1">
            <a:off x="5619266" y="2802675"/>
            <a:ext cx="954627" cy="976546"/>
          </a:xfrm>
          <a:prstGeom prst="arc">
            <a:avLst>
              <a:gd name="adj1" fmla="val 15098966"/>
              <a:gd name="adj2" fmla="val 360715"/>
            </a:avLst>
          </a:prstGeom>
          <a:ln w="44450" cap="rnd">
            <a:solidFill>
              <a:srgbClr val="00B0F0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3841" y="3046756"/>
            <a:ext cx="207624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Создайте свой Битрикс24 </a:t>
            </a:r>
            <a:r>
              <a:rPr lang="ru-RU" sz="135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прямо сейчас </a:t>
            </a:r>
            <a:r>
              <a:rPr lang="ru-RU" sz="135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  <a:sym typeface="Wingdings"/>
              </a:rPr>
              <a:t></a:t>
            </a:r>
            <a:endParaRPr lang="fr-FR" sz="135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2103763" y="4371712"/>
            <a:ext cx="4466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</a:rPr>
              <a:t>Дмитриев Алексей</a:t>
            </a:r>
            <a:endParaRPr lang="ru-RU" sz="1350" b="1" dirty="0">
              <a:solidFill>
                <a:prstClr val="white">
                  <a:lumMod val="95000"/>
                </a:prstClr>
              </a:solidFill>
              <a:latin typeface="Trebuchet MS Обычный" charset="0"/>
            </a:endParaRPr>
          </a:p>
          <a:p>
            <a:r>
              <a:rPr lang="ru-RU" sz="1350" b="1" dirty="0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</a:rPr>
              <a:t>Агентство Домовой и </a:t>
            </a:r>
            <a:r>
              <a:rPr lang="ru-RU" sz="1350" b="1" dirty="0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</a:rPr>
              <a:t>Партнеры</a:t>
            </a:r>
            <a:endParaRPr lang="en-US" sz="1350" b="1" dirty="0" smtClean="0">
              <a:solidFill>
                <a:prstClr val="white">
                  <a:lumMod val="95000"/>
                </a:prstClr>
              </a:solidFill>
              <a:latin typeface="Trebuchet MS Обычный" charset="0"/>
            </a:endParaRPr>
          </a:p>
          <a:p>
            <a:r>
              <a:rPr lang="en-US" sz="1350" b="1" dirty="0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</a:rPr>
              <a:t>+7 926 727 6015</a:t>
            </a:r>
          </a:p>
          <a:p>
            <a:r>
              <a:rPr lang="en-US" sz="1350" b="1" dirty="0" smtClean="0">
                <a:solidFill>
                  <a:prstClr val="white">
                    <a:lumMod val="95000"/>
                  </a:prstClr>
                </a:solidFill>
                <a:latin typeface="Trebuchet MS Обычный" charset="0"/>
              </a:rPr>
              <a:t>aleksey@domovoy.pro</a:t>
            </a:r>
            <a:endParaRPr lang="ru-RU" sz="1350" b="1" dirty="0">
              <a:solidFill>
                <a:prstClr val="white">
                  <a:lumMod val="95000"/>
                </a:prstClr>
              </a:solidFill>
              <a:latin typeface="Trebuchet MS Обычный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464949" y="96186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30833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7" y="0"/>
            <a:ext cx="914357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48" y="-3451"/>
            <a:ext cx="9144000" cy="68614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6712" y="620688"/>
            <a:ext cx="428323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Grouper 5"/>
          <p:cNvGrpSpPr/>
          <p:nvPr/>
        </p:nvGrpSpPr>
        <p:grpSpPr>
          <a:xfrm>
            <a:off x="721119" y="476672"/>
            <a:ext cx="8027345" cy="984885"/>
            <a:chOff x="2392913" y="337792"/>
            <a:chExt cx="8027345" cy="984885"/>
          </a:xfrm>
        </p:grpSpPr>
        <p:pic>
          <p:nvPicPr>
            <p:cNvPr id="42" name="Image 6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913" y="539083"/>
              <a:ext cx="4155239" cy="759630"/>
            </a:xfrm>
            <a:prstGeom prst="rect">
              <a:avLst/>
            </a:prstGeom>
          </p:spPr>
        </p:pic>
        <p:sp>
          <p:nvSpPr>
            <p:cNvPr id="43" name="ZoneTexte 7"/>
            <p:cNvSpPr txBox="1"/>
            <p:nvPr/>
          </p:nvSpPr>
          <p:spPr>
            <a:xfrm>
              <a:off x="6513405" y="337792"/>
              <a:ext cx="390685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800" b="1">
                  <a:latin typeface="Trebuchet MS" charset="0"/>
                  <a:ea typeface="Trebuchet MS" charset="0"/>
                  <a:cs typeface="Trebuchet MS" charset="0"/>
                </a:rPr>
                <a:t>Компания</a:t>
              </a:r>
              <a:endParaRPr lang="fr-FR" sz="5800" b="1">
                <a:latin typeface="Trebuchet MS" charset="0"/>
                <a:ea typeface="Trebuchet MS" charset="0"/>
                <a:cs typeface="Trebuchet MS" charset="0"/>
              </a:endParaRPr>
            </a:p>
          </p:txBody>
        </p:sp>
      </p:grpSp>
      <p:sp>
        <p:nvSpPr>
          <p:cNvPr id="44" name="ZoneTexte 60"/>
          <p:cNvSpPr txBox="1"/>
          <p:nvPr/>
        </p:nvSpPr>
        <p:spPr>
          <a:xfrm>
            <a:off x="4919946" y="1300698"/>
            <a:ext cx="3681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kern="1400" spc="120" dirty="0">
                <a:latin typeface="Trebuchet MS" charset="0"/>
                <a:ea typeface="Trebuchet MS" charset="0"/>
                <a:cs typeface="Trebuchet MS" charset="0"/>
              </a:rPr>
              <a:t>помогает работать вместе</a:t>
            </a:r>
            <a:endParaRPr lang="fr-FR" sz="2000" kern="1400" spc="12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45" name="Овал 78"/>
          <p:cNvSpPr/>
          <p:nvPr/>
        </p:nvSpPr>
        <p:spPr>
          <a:xfrm rot="16200000">
            <a:off x="2123729" y="4275201"/>
            <a:ext cx="817414" cy="817413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7" name="Imag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92" y="4416659"/>
            <a:ext cx="520299" cy="520299"/>
          </a:xfrm>
          <a:prstGeom prst="rect">
            <a:avLst/>
          </a:prstGeom>
        </p:spPr>
      </p:pic>
      <p:sp>
        <p:nvSpPr>
          <p:cNvPr id="48" name="ZoneTexte 2"/>
          <p:cNvSpPr txBox="1"/>
          <p:nvPr/>
        </p:nvSpPr>
        <p:spPr>
          <a:xfrm>
            <a:off x="7726704" y="5196775"/>
            <a:ext cx="940398" cy="461665"/>
          </a:xfrm>
          <a:prstGeom prst="rect">
            <a:avLst/>
          </a:prstGeom>
          <a:ln w="254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fr-FR"/>
            </a:defPPr>
            <a:lvl1pPr algn="r" defTabSz="457200">
              <a:defRPr sz="1150" b="0">
                <a:solidFill>
                  <a:srgbClr val="FFFFFF"/>
                </a:solidFill>
                <a:latin typeface="Trebuchet MS"/>
                <a:ea typeface="Trebuchet MS"/>
                <a:cs typeface="Trebuchet M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</a:rPr>
              <a:t>Бизнес-процессы</a:t>
            </a:r>
          </a:p>
        </p:txBody>
      </p:sp>
      <p:sp>
        <p:nvSpPr>
          <p:cNvPr id="50" name="Shape 641"/>
          <p:cNvSpPr/>
          <p:nvPr/>
        </p:nvSpPr>
        <p:spPr>
          <a:xfrm>
            <a:off x="442896" y="3287395"/>
            <a:ext cx="909129" cy="4616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</a:rPr>
              <a:t>Живая лента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51" name="Shape 640"/>
          <p:cNvSpPr/>
          <p:nvPr/>
        </p:nvSpPr>
        <p:spPr>
          <a:xfrm>
            <a:off x="309237" y="5210423"/>
            <a:ext cx="1094411" cy="66684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</a:rPr>
              <a:t>Рабочие группы </a:t>
            </a:r>
          </a:p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</a:rPr>
              <a:t>и экстранет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53" name="Shape 640"/>
          <p:cNvSpPr/>
          <p:nvPr/>
        </p:nvSpPr>
        <p:spPr>
          <a:xfrm>
            <a:off x="4059938" y="3244528"/>
            <a:ext cx="728086" cy="2564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</a:rPr>
              <a:t>Диск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54" name="Shape 640"/>
          <p:cNvSpPr/>
          <p:nvPr/>
        </p:nvSpPr>
        <p:spPr>
          <a:xfrm>
            <a:off x="2187730" y="3284984"/>
            <a:ext cx="728086" cy="2564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</a:rPr>
              <a:t>Чат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56" name="Shape 640"/>
          <p:cNvSpPr/>
          <p:nvPr/>
        </p:nvSpPr>
        <p:spPr>
          <a:xfrm>
            <a:off x="7596336" y="3284984"/>
            <a:ext cx="1059104" cy="2564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</a:rPr>
              <a:t>Календарь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57" name="Shape 640"/>
          <p:cNvSpPr/>
          <p:nvPr/>
        </p:nvSpPr>
        <p:spPr>
          <a:xfrm>
            <a:off x="5796136" y="3255367"/>
            <a:ext cx="1007464" cy="4616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</a:rPr>
              <a:t>Документы</a:t>
            </a:r>
          </a:p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</a:rPr>
              <a:t>онлайн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59" name="Shape 640"/>
          <p:cNvSpPr/>
          <p:nvPr/>
        </p:nvSpPr>
        <p:spPr>
          <a:xfrm>
            <a:off x="3705595" y="5229659"/>
            <a:ext cx="1528125" cy="2564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</a:rPr>
              <a:t>Рабочие отчеты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62" name="Shape 640"/>
          <p:cNvSpPr/>
          <p:nvPr/>
        </p:nvSpPr>
        <p:spPr>
          <a:xfrm>
            <a:off x="5679416" y="5232488"/>
            <a:ext cx="1355147" cy="4616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en-US" sz="1400" dirty="0">
                <a:solidFill>
                  <a:schemeClr val="tx1"/>
                </a:solidFill>
              </a:rPr>
              <a:t>HR: </a:t>
            </a:r>
            <a:r>
              <a:rPr lang="ru-RU" sz="1400" dirty="0">
                <a:solidFill>
                  <a:schemeClr val="tx1"/>
                </a:solidFill>
              </a:rPr>
              <a:t>структура </a:t>
            </a:r>
          </a:p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</a:rPr>
              <a:t>и сотрудники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63" name="Shape 640"/>
          <p:cNvSpPr/>
          <p:nvPr/>
        </p:nvSpPr>
        <p:spPr>
          <a:xfrm>
            <a:off x="2047952" y="5210423"/>
            <a:ext cx="1007761" cy="66684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457200">
              <a:defRPr sz="23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chemeClr val="tx1"/>
                </a:solidFill>
              </a:rPr>
              <a:t>Учет рабочего времени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64" name="Овал 67"/>
          <p:cNvSpPr/>
          <p:nvPr/>
        </p:nvSpPr>
        <p:spPr>
          <a:xfrm rot="16200000">
            <a:off x="7754000" y="4213509"/>
            <a:ext cx="817414" cy="817413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Imag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66" y="4365284"/>
            <a:ext cx="533293" cy="533293"/>
          </a:xfrm>
          <a:prstGeom prst="rect">
            <a:avLst/>
          </a:prstGeom>
        </p:spPr>
      </p:pic>
      <p:sp>
        <p:nvSpPr>
          <p:cNvPr id="77" name="Овал 67"/>
          <p:cNvSpPr/>
          <p:nvPr/>
        </p:nvSpPr>
        <p:spPr>
          <a:xfrm rot="16200000">
            <a:off x="4023233" y="4250519"/>
            <a:ext cx="817414" cy="817413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8" name="Image 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12" y="4430210"/>
            <a:ext cx="435307" cy="435307"/>
          </a:xfrm>
          <a:prstGeom prst="rect">
            <a:avLst/>
          </a:prstGeom>
        </p:spPr>
      </p:pic>
      <p:sp>
        <p:nvSpPr>
          <p:cNvPr id="79" name="Овал 74"/>
          <p:cNvSpPr/>
          <p:nvPr/>
        </p:nvSpPr>
        <p:spPr>
          <a:xfrm rot="16200000">
            <a:off x="470886" y="4257533"/>
            <a:ext cx="817414" cy="817413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0" name="Imag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12" y="4400373"/>
            <a:ext cx="528205" cy="528205"/>
          </a:xfrm>
          <a:prstGeom prst="rect">
            <a:avLst/>
          </a:prstGeom>
        </p:spPr>
      </p:pic>
      <p:sp>
        <p:nvSpPr>
          <p:cNvPr id="81" name="Овал 90"/>
          <p:cNvSpPr/>
          <p:nvPr/>
        </p:nvSpPr>
        <p:spPr>
          <a:xfrm rot="16200000">
            <a:off x="5926504" y="4238390"/>
            <a:ext cx="817414" cy="817413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2" name="Imag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787" y="4348471"/>
            <a:ext cx="545084" cy="545084"/>
          </a:xfrm>
          <a:prstGeom prst="rect">
            <a:avLst/>
          </a:prstGeom>
        </p:spPr>
      </p:pic>
      <p:sp>
        <p:nvSpPr>
          <p:cNvPr id="83" name="Овал 90"/>
          <p:cNvSpPr/>
          <p:nvPr/>
        </p:nvSpPr>
        <p:spPr>
          <a:xfrm rot="5400000">
            <a:off x="7719336" y="2320769"/>
            <a:ext cx="817414" cy="817413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4" name="Imag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704" y="2476116"/>
            <a:ext cx="533332" cy="533332"/>
          </a:xfrm>
          <a:prstGeom prst="rect">
            <a:avLst/>
          </a:prstGeom>
        </p:spPr>
      </p:pic>
      <p:sp>
        <p:nvSpPr>
          <p:cNvPr id="85" name="Овал 67"/>
          <p:cNvSpPr/>
          <p:nvPr/>
        </p:nvSpPr>
        <p:spPr>
          <a:xfrm rot="5400000">
            <a:off x="5868144" y="2320769"/>
            <a:ext cx="817414" cy="817413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6" name="Image 7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56" y="2481233"/>
            <a:ext cx="472281" cy="472281"/>
          </a:xfrm>
          <a:prstGeom prst="rect">
            <a:avLst/>
          </a:prstGeom>
        </p:spPr>
      </p:pic>
      <p:sp>
        <p:nvSpPr>
          <p:cNvPr id="87" name="Овал 67"/>
          <p:cNvSpPr/>
          <p:nvPr/>
        </p:nvSpPr>
        <p:spPr>
          <a:xfrm rot="5400000">
            <a:off x="3995936" y="2320769"/>
            <a:ext cx="817414" cy="817413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8" name="Image 7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72" y="2415504"/>
            <a:ext cx="582596" cy="582596"/>
          </a:xfrm>
          <a:prstGeom prst="rect">
            <a:avLst/>
          </a:prstGeom>
        </p:spPr>
      </p:pic>
      <p:sp>
        <p:nvSpPr>
          <p:cNvPr id="89" name="Овал 78"/>
          <p:cNvSpPr/>
          <p:nvPr/>
        </p:nvSpPr>
        <p:spPr>
          <a:xfrm rot="5400000">
            <a:off x="2123728" y="2320769"/>
            <a:ext cx="817414" cy="817413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0" name="Imag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928" y="2494503"/>
            <a:ext cx="490128" cy="490128"/>
          </a:xfrm>
          <a:prstGeom prst="rect">
            <a:avLst/>
          </a:prstGeom>
        </p:spPr>
      </p:pic>
      <p:sp>
        <p:nvSpPr>
          <p:cNvPr id="91" name="Овал 50"/>
          <p:cNvSpPr/>
          <p:nvPr/>
        </p:nvSpPr>
        <p:spPr>
          <a:xfrm rot="16200000">
            <a:off x="470886" y="2320770"/>
            <a:ext cx="817414" cy="817413"/>
          </a:xfrm>
          <a:prstGeom prst="ellipse">
            <a:avLst/>
          </a:prstGeom>
          <a:solidFill>
            <a:srgbClr val="21BCF1"/>
          </a:solidFill>
          <a:ln w="22225">
            <a:gradFill flip="none" rotWithShape="1">
              <a:gsLst>
                <a:gs pos="0">
                  <a:srgbClr val="9DE259"/>
                </a:gs>
                <a:gs pos="100000">
                  <a:srgbClr val="7CD6FD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2" name="Imag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6" y="2547488"/>
            <a:ext cx="356940" cy="3569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6258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12" descr="Depositphotos_9063413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25" t="18672" r="29407" b="320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2684225"/>
            <a:ext cx="8382000" cy="707886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cs typeface="Arial"/>
              </a:rPr>
              <a:t>Мгновенные коммуникации</a:t>
            </a: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Domovoy.PR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537321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35665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62000" y="1370672"/>
            <a:ext cx="6585457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2000" b="0" dirty="0" smtClean="0">
                <a:latin typeface="Trebuchet MS" panose="020B0603020202020204" pitchFamily="34" charset="0"/>
                <a:ea typeface="Calibri"/>
                <a:cs typeface="Calibri"/>
              </a:rPr>
              <a:t>мгновенный </a:t>
            </a:r>
            <a:r>
              <a:rPr lang="ru-RU" sz="2000" b="0" dirty="0">
                <a:latin typeface="Trebuchet MS" panose="020B0603020202020204" pitchFamily="34" charset="0"/>
                <a:ea typeface="Calibri"/>
                <a:cs typeface="Calibri"/>
              </a:rPr>
              <a:t>обмен информацией</a:t>
            </a:r>
          </a:p>
          <a:p>
            <a:pPr marL="342900" indent="-342900">
              <a:spcBef>
                <a:spcPts val="600"/>
              </a:spcBef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2000" b="0" dirty="0" smtClean="0">
                <a:latin typeface="Trebuchet MS" panose="020B0603020202020204" pitchFamily="34" charset="0"/>
                <a:ea typeface="Calibri"/>
                <a:cs typeface="Calibri"/>
              </a:rPr>
              <a:t>быстрое </a:t>
            </a:r>
            <a:r>
              <a:rPr lang="ru-RU" sz="2000" b="0" dirty="0">
                <a:latin typeface="Trebuchet MS" panose="020B0603020202020204" pitchFamily="34" charset="0"/>
                <a:ea typeface="Calibri"/>
                <a:cs typeface="Calibri"/>
              </a:rPr>
              <a:t>обсуждение - быстрое принятие решений</a:t>
            </a:r>
          </a:p>
          <a:p>
            <a:pPr marL="342900" indent="-342900">
              <a:spcBef>
                <a:spcPts val="600"/>
              </a:spcBef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2000" b="0" dirty="0" smtClean="0">
                <a:latin typeface="Trebuchet MS" panose="020B0603020202020204" pitchFamily="34" charset="0"/>
                <a:ea typeface="Calibri"/>
                <a:cs typeface="Calibri"/>
              </a:rPr>
              <a:t>моментальная </a:t>
            </a:r>
            <a:r>
              <a:rPr lang="ru-RU" sz="2000" b="0" dirty="0">
                <a:latin typeface="Trebuchet MS" panose="020B0603020202020204" pitchFamily="34" charset="0"/>
                <a:ea typeface="Calibri"/>
                <a:cs typeface="Calibri"/>
              </a:rPr>
              <a:t>реакция коллег </a:t>
            </a:r>
          </a:p>
          <a:p>
            <a:pPr marL="342900" indent="-342900">
              <a:spcBef>
                <a:spcPts val="600"/>
              </a:spcBef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2000" b="0" dirty="0" smtClean="0">
                <a:latin typeface="Trebuchet MS" panose="020B0603020202020204" pitchFamily="34" charset="0"/>
                <a:ea typeface="Calibri"/>
                <a:cs typeface="Calibri"/>
              </a:rPr>
              <a:t>инструменты мотивации</a:t>
            </a:r>
            <a:endParaRPr lang="ru-RU" sz="2000" b="0" dirty="0">
              <a:latin typeface="Trebuchet MS" panose="020B0603020202020204" pitchFamily="34" charset="0"/>
              <a:ea typeface="Calibri"/>
              <a:cs typeface="Calibri"/>
            </a:endParaRPr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3652678"/>
            <a:ext cx="5542900" cy="31968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" y="314317"/>
            <a:ext cx="9143999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 Light" charset="0"/>
                <a:cs typeface="Calibri Light" charset="0"/>
              </a:rPr>
              <a:t>Единая «Живая лента» всей </a:t>
            </a:r>
            <a:r>
              <a:rPr lang="ru-RU" sz="3200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 Light" charset="0"/>
                <a:cs typeface="Calibri Light" charset="0"/>
              </a:rPr>
              <a:t>организации</a:t>
            </a:r>
            <a:endParaRPr lang="ru-RU" sz="3200" dirty="0">
              <a:solidFill>
                <a:srgbClr val="000000"/>
              </a:solidFill>
              <a:latin typeface="Trebuchet MS" panose="020B0603020202020204" pitchFamily="34" charset="0"/>
              <a:ea typeface="Calibri Light" charset="0"/>
              <a:cs typeface="Calibri Light" charset="0"/>
            </a:endParaRPr>
          </a:p>
        </p:txBody>
      </p:sp>
      <p:pic>
        <p:nvPicPr>
          <p:cNvPr id="5122" name="Picture 2" descr="C:\Users\dfilatkin\Documents\Bitrix24\dfilatkin\_задачки\_презентации\скриншоты\ЖЛ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788"/>
          <a:stretch/>
        </p:blipFill>
        <p:spPr bwMode="auto">
          <a:xfrm>
            <a:off x="3473798" y="4437112"/>
            <a:ext cx="3978522" cy="24124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30411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3380473" y="2159591"/>
            <a:ext cx="6047921" cy="3628753"/>
            <a:chOff x="3269343" y="449944"/>
            <a:chExt cx="9410095" cy="564605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69343" y="449944"/>
              <a:ext cx="9410095" cy="5646057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5988" y="1186472"/>
              <a:ext cx="6223015" cy="38645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8901" y="3506581"/>
            <a:ext cx="1119527" cy="2281763"/>
          </a:xfrm>
          <a:prstGeom prst="rect">
            <a:avLst/>
          </a:prstGeom>
        </p:spPr>
      </p:pic>
      <p:sp>
        <p:nvSpPr>
          <p:cNvPr id="10" name="Полилиния 9"/>
          <p:cNvSpPr/>
          <p:nvPr/>
        </p:nvSpPr>
        <p:spPr>
          <a:xfrm>
            <a:off x="6946086" y="2371570"/>
            <a:ext cx="1872343" cy="2677886"/>
          </a:xfrm>
          <a:custGeom>
            <a:avLst/>
            <a:gdLst>
              <a:gd name="connsiteX0" fmla="*/ 0 w 2496457"/>
              <a:gd name="connsiteY0" fmla="*/ 101600 h 3570515"/>
              <a:gd name="connsiteX1" fmla="*/ 2496457 w 2496457"/>
              <a:gd name="connsiteY1" fmla="*/ 3570515 h 3570515"/>
              <a:gd name="connsiteX2" fmla="*/ 2481943 w 2496457"/>
              <a:gd name="connsiteY2" fmla="*/ 0 h 3570515"/>
              <a:gd name="connsiteX3" fmla="*/ 0 w 2496457"/>
              <a:gd name="connsiteY3" fmla="*/ 101600 h 357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457" h="3570515">
                <a:moveTo>
                  <a:pt x="0" y="101600"/>
                </a:moveTo>
                <a:lnTo>
                  <a:pt x="2496457" y="3570515"/>
                </a:lnTo>
                <a:lnTo>
                  <a:pt x="2481943" y="0"/>
                </a:lnTo>
                <a:lnTo>
                  <a:pt x="0" y="101600"/>
                </a:lnTo>
                <a:close/>
              </a:path>
            </a:pathLst>
          </a:cu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" name="TextBox 12"/>
          <p:cNvSpPr txBox="1"/>
          <p:nvPr/>
        </p:nvSpPr>
        <p:spPr>
          <a:xfrm>
            <a:off x="348343" y="347209"/>
            <a:ext cx="5421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rebuchet MS" panose="020B0603020202020204" pitchFamily="34" charset="0"/>
                <a:ea typeface="Exo 2" charset="0"/>
                <a:cs typeface="Exo 2" charset="0"/>
              </a:rPr>
              <a:t>Один мессенджер для всех </a:t>
            </a:r>
            <a:r>
              <a:rPr lang="ru-RU" sz="3200" dirty="0" smtClean="0">
                <a:latin typeface="Trebuchet MS" panose="020B0603020202020204" pitchFamily="34" charset="0"/>
                <a:ea typeface="Exo 2" charset="0"/>
                <a:cs typeface="Exo 2" charset="0"/>
              </a:rPr>
              <a:t>в организации</a:t>
            </a:r>
            <a:endParaRPr lang="ru-RU" sz="3200" dirty="0">
              <a:latin typeface="Trebuchet MS" panose="020B0603020202020204" pitchFamily="34" charset="0"/>
              <a:ea typeface="Exo 2" charset="0"/>
              <a:cs typeface="Exo 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7419" y="2556193"/>
            <a:ext cx="3390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rebuchet MS" panose="020B0603020202020204" pitchFamily="34" charset="0"/>
                <a:ea typeface="Exo 2 Light" charset="0"/>
                <a:cs typeface="Exo 2 Light" charset="0"/>
              </a:rPr>
              <a:t>Контакты коллег всегда под рукой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9825" y="3397777"/>
            <a:ext cx="3138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rebuchet MS" panose="020B0603020202020204" pitchFamily="34" charset="0"/>
                <a:ea typeface="Exo 2 Light" charset="0"/>
                <a:cs typeface="Exo 2 Light" charset="0"/>
              </a:rPr>
              <a:t>Общение с любого устройства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9825" y="4932457"/>
            <a:ext cx="29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rebuchet MS" panose="020B0603020202020204" pitchFamily="34" charset="0"/>
                <a:ea typeface="Exo 2 Light" charset="0"/>
                <a:cs typeface="Exo 2 Light" charset="0"/>
              </a:rPr>
              <a:t>Уведомления о каждом новом сообщении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9825" y="4150821"/>
            <a:ext cx="2676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rebuchet MS" panose="020B0603020202020204" pitchFamily="34" charset="0"/>
                <a:ea typeface="Exo 2 Light" charset="0"/>
                <a:cs typeface="Exo 2 Light" charset="0"/>
              </a:rPr>
              <a:t>История переписки сохраняется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058" y="2680467"/>
            <a:ext cx="351355" cy="35135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465" y="3429983"/>
            <a:ext cx="349960" cy="3499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8343" y="4178104"/>
            <a:ext cx="417106" cy="41710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1464" y="4993372"/>
            <a:ext cx="379844" cy="379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07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27534" y="2327577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rebuchet MS" panose="020B0603020202020204" pitchFamily="34" charset="0"/>
                <a:ea typeface="Exo 2 Light" charset="0"/>
                <a:cs typeface="Exo 2 Light" charset="0"/>
              </a:rPr>
              <a:t>Общайтесь по </a:t>
            </a:r>
            <a:r>
              <a:rPr lang="ru-RU" sz="1600" dirty="0" err="1">
                <a:latin typeface="Trebuchet MS" panose="020B0603020202020204" pitchFamily="34" charset="0"/>
                <a:ea typeface="Exo 2 Light" charset="0"/>
                <a:cs typeface="Exo 2 Light" charset="0"/>
              </a:rPr>
              <a:t>видеовязи</a:t>
            </a:r>
            <a:endParaRPr lang="ru-RU" sz="1600" dirty="0">
              <a:latin typeface="Trebuchet MS" panose="020B0603020202020204" pitchFamily="34" charset="0"/>
              <a:ea typeface="Exo 2 Light" charset="0"/>
              <a:cs typeface="Exo 2 Light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254279"/>
            <a:ext cx="489103" cy="4891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095635"/>
            <a:ext cx="489103" cy="4891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27534" y="2966683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rebuchet MS" panose="020B0603020202020204" pitchFamily="34" charset="0"/>
                <a:ea typeface="Exo 2 Light" charset="0"/>
                <a:cs typeface="Exo 2 Light" charset="0"/>
              </a:rPr>
              <a:t>Разговаривайте по голосовой связи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936991"/>
            <a:ext cx="556868" cy="5568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27534" y="3882788"/>
            <a:ext cx="2725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rebuchet MS" panose="020B0603020202020204" pitchFamily="34" charset="0"/>
                <a:ea typeface="Exo 2 Light" charset="0"/>
                <a:cs typeface="Exo 2 Light" charset="0"/>
              </a:rPr>
              <a:t>Отправляйте мгновенные сообщения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4846111"/>
            <a:ext cx="465686" cy="4656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27534" y="4798893"/>
            <a:ext cx="3237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rebuchet MS" panose="020B0603020202020204" pitchFamily="34" charset="0"/>
                <a:ea typeface="Exo 2 Light" charset="0"/>
                <a:cs typeface="Exo 2 Light" charset="0"/>
              </a:rPr>
              <a:t>Обменивайтесь файлами</a:t>
            </a:r>
          </a:p>
          <a:p>
            <a:r>
              <a:rPr lang="ru-RU" sz="1600" dirty="0">
                <a:latin typeface="Trebuchet MS" panose="020B0603020202020204" pitchFamily="34" charset="0"/>
                <a:ea typeface="Exo 2 Light" charset="0"/>
                <a:cs typeface="Exo 2 Light" charset="0"/>
              </a:rPr>
              <a:t> и документами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8499" y="316775"/>
            <a:ext cx="5421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rebuchet MS" panose="020B0603020202020204" pitchFamily="34" charset="0"/>
                <a:ea typeface="Exo 2" charset="0"/>
                <a:cs typeface="Exo 2" charset="0"/>
              </a:rPr>
              <a:t>Общение </a:t>
            </a:r>
            <a:r>
              <a:rPr lang="ru-RU" sz="3200" dirty="0">
                <a:latin typeface="Trebuchet MS" panose="020B0603020202020204" pitchFamily="34" charset="0"/>
                <a:ea typeface="Exo 2" charset="0"/>
                <a:cs typeface="Exo 2" charset="0"/>
              </a:rPr>
              <a:t>в любых форматах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5308533" y="1773124"/>
            <a:ext cx="3462026" cy="5112260"/>
            <a:chOff x="1678190" y="472330"/>
            <a:chExt cx="4644244" cy="6858000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78190" y="472330"/>
              <a:ext cx="4644244" cy="685800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2490" y="1127277"/>
              <a:ext cx="2122353" cy="3740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1426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980" y="1371059"/>
            <a:ext cx="4202906" cy="1697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50"/>
              </a:spcBef>
              <a:spcAft>
                <a:spcPts val="45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prstClr val="black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Ответ на сообщение через </a:t>
            </a:r>
            <a:r>
              <a:rPr lang="en-US" sz="1600" b="0" dirty="0">
                <a:solidFill>
                  <a:prstClr val="black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push</a:t>
            </a:r>
            <a:r>
              <a:rPr lang="ru-RU" sz="1600" b="0" dirty="0" smtClean="0">
                <a:solidFill>
                  <a:prstClr val="black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-уведомление </a:t>
            </a:r>
            <a:r>
              <a:rPr lang="ru-RU" sz="1600" b="0" dirty="0">
                <a:solidFill>
                  <a:prstClr val="black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(без запуска приложения)</a:t>
            </a:r>
            <a:endParaRPr lang="en-US" sz="1600" b="0" dirty="0">
              <a:solidFill>
                <a:prstClr val="black"/>
              </a:solidFill>
              <a:latin typeface="Trebuchet MS" panose="020B0603020202020204" pitchFamily="34" charset="0"/>
              <a:ea typeface="Calibri" charset="0"/>
              <a:cs typeface="Calibri" charset="0"/>
            </a:endParaRP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prstClr val="black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Ответ на сообщение «голосом» </a:t>
            </a:r>
            <a:r>
              <a:rPr lang="ru-RU" sz="1600" b="0" dirty="0">
                <a:solidFill>
                  <a:srgbClr val="000000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с помощью часов  </a:t>
            </a:r>
            <a:r>
              <a:rPr lang="ru-RU" sz="1600" b="0" dirty="0">
                <a:solidFill>
                  <a:prstClr val="black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А</a:t>
            </a:r>
            <a:r>
              <a:rPr lang="en-US" sz="1600" b="0" dirty="0" err="1">
                <a:solidFill>
                  <a:prstClr val="black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pple</a:t>
            </a:r>
            <a:r>
              <a:rPr lang="en-US" sz="1600" b="0" dirty="0">
                <a:solidFill>
                  <a:prstClr val="black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 Watch</a:t>
            </a:r>
            <a:r>
              <a:rPr lang="ru-RU" sz="1600" b="0" dirty="0">
                <a:solidFill>
                  <a:prstClr val="black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 или </a:t>
            </a:r>
            <a:r>
              <a:rPr lang="en-US" sz="1600" b="0" dirty="0">
                <a:solidFill>
                  <a:prstClr val="black"/>
                </a:solidFill>
                <a:latin typeface="Trebuchet MS" panose="020B0603020202020204" pitchFamily="34" charset="0"/>
                <a:ea typeface="Calibri" charset="0"/>
                <a:cs typeface="Calibri" charset="0"/>
              </a:rPr>
              <a:t>Android Wear</a:t>
            </a:r>
            <a:endParaRPr lang="ru-RU" sz="1600" b="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5433" y="3189047"/>
            <a:ext cx="1565413" cy="2571751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3" cstate="print"/>
          <a:srcRect l="28498" t="8383" r="29356" b="7593"/>
          <a:stretch/>
        </p:blipFill>
        <p:spPr>
          <a:xfrm>
            <a:off x="6580573" y="1865651"/>
            <a:ext cx="1953835" cy="38951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6" y="476672"/>
            <a:ext cx="5444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rebuchet MS" panose="020B0603020202020204" pitchFamily="34" charset="0"/>
              </a:rPr>
              <a:t>Поддержка «Умных вещей»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800" y="4183188"/>
            <a:ext cx="2089120" cy="728763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8665" y="5276559"/>
            <a:ext cx="2332277" cy="359863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3574504" y="3458751"/>
            <a:ext cx="1543424" cy="2177671"/>
            <a:chOff x="4571501" y="3539432"/>
            <a:chExt cx="2057899" cy="2903561"/>
          </a:xfrm>
        </p:grpSpPr>
        <p:pic>
          <p:nvPicPr>
            <p:cNvPr id="13" name="Изображение 12"/>
            <p:cNvPicPr>
              <a:picLocks noChangeAspect="1"/>
            </p:cNvPicPr>
            <p:nvPr/>
          </p:nvPicPr>
          <p:blipFill rotWithShape="1">
            <a:blip r:embed="rId6" cstate="print"/>
            <a:srcRect l="4577" r="55493"/>
            <a:stretch/>
          </p:blipFill>
          <p:spPr>
            <a:xfrm>
              <a:off x="4571501" y="3539432"/>
              <a:ext cx="2057899" cy="2903561"/>
            </a:xfrm>
            <a:prstGeom prst="rect">
              <a:avLst/>
            </a:prstGeom>
          </p:spPr>
        </p:pic>
        <p:pic>
          <p:nvPicPr>
            <p:cNvPr id="14" name="Изображение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364" t="9773" r="20341" b="21555"/>
            <a:stretch/>
          </p:blipFill>
          <p:spPr>
            <a:xfrm>
              <a:off x="4823307" y="4227305"/>
              <a:ext cx="1484267" cy="1486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9310920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3701</TotalTime>
  <Words>732</Words>
  <Application>Microsoft Office PowerPoint</Application>
  <PresentationFormat>Экран (4:3)</PresentationFormat>
  <Paragraphs>183</Paragraphs>
  <Slides>36</Slides>
  <Notes>15</Notes>
  <HiddenSlides>0</HiddenSlides>
  <MMClips>1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Тема Office</vt:lpstr>
      <vt:lpstr>Тема1</vt:lpstr>
      <vt:lpstr>Default Design</vt:lpstr>
      <vt:lpstr>2_Default Design</vt:lpstr>
      <vt:lpstr>3_Default Design</vt:lpstr>
      <vt:lpstr>8_Default Design</vt:lpstr>
      <vt:lpstr>12_Default Design</vt:lpstr>
      <vt:lpstr>18_Default Design</vt:lpstr>
      <vt:lpstr>1_Тема1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dfilatkin</dc:creator>
  <cp:lastModifiedBy>Domovoy</cp:lastModifiedBy>
  <cp:revision>194</cp:revision>
  <dcterms:created xsi:type="dcterms:W3CDTF">2017-02-16T12:00:48Z</dcterms:created>
  <dcterms:modified xsi:type="dcterms:W3CDTF">2019-10-07T13:47:40Z</dcterms:modified>
</cp:coreProperties>
</file>