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
  </p:notesMasterIdLst>
  <p:sldIdLst>
    <p:sldId id="380" r:id="rId2"/>
    <p:sldId id="365" r:id="rId3"/>
    <p:sldId id="366" r:id="rId4"/>
    <p:sldId id="367" r:id="rId5"/>
    <p:sldId id="374" r:id="rId6"/>
    <p:sldId id="376" r:id="rId7"/>
    <p:sldId id="377" r:id="rId8"/>
    <p:sldId id="378" r:id="rId9"/>
    <p:sldId id="379" r:id="rId10"/>
    <p:sldId id="307" r:id="rId11"/>
    <p:sldId id="381" r:id="rId12"/>
    <p:sldId id="330" r:id="rId13"/>
    <p:sldId id="337" r:id="rId14"/>
    <p:sldId id="286" r:id="rId15"/>
    <p:sldId id="273" r:id="rId16"/>
    <p:sldId id="361" r:id="rId17"/>
    <p:sldId id="280" r:id="rId18"/>
    <p:sldId id="346" r:id="rId19"/>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515" autoAdjust="0"/>
    <p:restoredTop sz="94660"/>
  </p:normalViewPr>
  <p:slideViewPr>
    <p:cSldViewPr>
      <p:cViewPr varScale="1">
        <p:scale>
          <a:sx n="66" d="100"/>
          <a:sy n="66" d="100"/>
        </p:scale>
        <p:origin x="-126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492247BC-FC95-4BD2-8B1B-47D3A724E711}" type="datetimeFigureOut">
              <a:rPr lang="ru-RU" smtClean="0"/>
              <a:pPr/>
              <a:t>25.11.2018</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99C2B0C6-3381-4AB4-B23D-D50F8A356E6C}" type="slidenum">
              <a:rPr lang="ru-RU" smtClean="0"/>
              <a:pPr/>
              <a:t>‹#›</a:t>
            </a:fld>
            <a:endParaRPr lang="ru-RU"/>
          </a:p>
        </p:txBody>
      </p:sp>
    </p:spTree>
    <p:extLst>
      <p:ext uri="{BB962C8B-B14F-4D97-AF65-F5344CB8AC3E}">
        <p14:creationId xmlns:p14="http://schemas.microsoft.com/office/powerpoint/2010/main" val="1731298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25.11.2018</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25.11.2018</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B106E36-FD25-4E2D-B0AA-010F637433A0}" type="datetimeFigureOut">
              <a:rPr lang="ru-RU" smtClean="0"/>
              <a:pPr/>
              <a:t>25.11.2018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25.11.2018</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25.11.2018</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5746650"/>
          </a:xfrm>
        </p:spPr>
        <p:txBody>
          <a:bodyPr>
            <a:normAutofit fontScale="90000"/>
          </a:bodyPr>
          <a:lstStyle/>
          <a:p>
            <a:pPr algn="ctr"/>
            <a:r>
              <a:rPr lang="ru-RU" sz="2800" dirty="0" smtClean="0">
                <a:solidFill>
                  <a:srgbClr val="FF0000"/>
                </a:solidFill>
                <a:effectLst/>
                <a:latin typeface="Book Antiqua" pitchFamily="18" charset="0"/>
              </a:rPr>
              <a:t/>
            </a:r>
            <a:br>
              <a:rPr lang="ru-RU" sz="2800" dirty="0" smtClean="0">
                <a:solidFill>
                  <a:srgbClr val="FF0000"/>
                </a:solidFill>
                <a:effectLst/>
                <a:latin typeface="Book Antiqua" pitchFamily="18" charset="0"/>
              </a:rPr>
            </a:br>
            <a:r>
              <a:rPr lang="ru-RU" sz="2800" dirty="0">
                <a:solidFill>
                  <a:srgbClr val="FF0000"/>
                </a:solidFill>
                <a:effectLst/>
                <a:latin typeface="Book Antiqua" pitchFamily="18" charset="0"/>
              </a:rPr>
              <a:t/>
            </a:r>
            <a:br>
              <a:rPr lang="ru-RU" sz="2800" dirty="0">
                <a:solidFill>
                  <a:srgbClr val="FF0000"/>
                </a:solidFill>
                <a:effectLst/>
                <a:latin typeface="Book Antiqua" pitchFamily="18" charset="0"/>
              </a:rPr>
            </a:br>
            <a:r>
              <a:rPr lang="ru-RU" sz="2800" dirty="0">
                <a:solidFill>
                  <a:srgbClr val="FF0000"/>
                </a:solidFill>
                <a:effectLst/>
                <a:latin typeface="Book Antiqua" pitchFamily="18" charset="0"/>
              </a:rPr>
              <a:t/>
            </a:r>
            <a:br>
              <a:rPr lang="ru-RU" sz="2800" dirty="0">
                <a:solidFill>
                  <a:srgbClr val="FF0000"/>
                </a:solidFill>
                <a:effectLst/>
                <a:latin typeface="Book Antiqua" pitchFamily="18" charset="0"/>
              </a:rPr>
            </a:br>
            <a:r>
              <a:rPr lang="ru-RU" sz="2800" dirty="0" smtClean="0">
                <a:solidFill>
                  <a:srgbClr val="FF0000"/>
                </a:solidFill>
                <a:effectLst/>
                <a:latin typeface="Book Antiqua" pitchFamily="18" charset="0"/>
              </a:rPr>
              <a:t>                 </a:t>
            </a:r>
            <a:br>
              <a:rPr lang="ru-RU" sz="2800" dirty="0" smtClean="0">
                <a:solidFill>
                  <a:srgbClr val="FF0000"/>
                </a:solidFill>
                <a:effectLst/>
                <a:latin typeface="Book Antiqua" pitchFamily="18" charset="0"/>
              </a:rPr>
            </a:br>
            <a:r>
              <a:rPr lang="ru-RU" sz="2800" dirty="0" smtClean="0">
                <a:solidFill>
                  <a:srgbClr val="FF0000"/>
                </a:solidFill>
                <a:effectLst/>
                <a:latin typeface="Book Antiqua" pitchFamily="18" charset="0"/>
              </a:rPr>
              <a:t/>
            </a:r>
            <a:br>
              <a:rPr lang="ru-RU" sz="2800" dirty="0" smtClean="0">
                <a:solidFill>
                  <a:srgbClr val="FF0000"/>
                </a:solidFill>
                <a:effectLst/>
                <a:latin typeface="Book Antiqua" pitchFamily="18" charset="0"/>
              </a:rPr>
            </a:br>
            <a:r>
              <a:rPr lang="ru-RU" sz="2800" dirty="0">
                <a:solidFill>
                  <a:srgbClr val="FF0000"/>
                </a:solidFill>
                <a:effectLst/>
                <a:latin typeface="Book Antiqua" pitchFamily="18" charset="0"/>
              </a:rPr>
              <a:t/>
            </a:r>
            <a:br>
              <a:rPr lang="ru-RU" sz="2800" dirty="0">
                <a:solidFill>
                  <a:srgbClr val="FF0000"/>
                </a:solidFill>
                <a:effectLst/>
                <a:latin typeface="Book Antiqua" pitchFamily="18" charset="0"/>
              </a:rPr>
            </a:br>
            <a:r>
              <a:rPr lang="ru-RU" sz="3100" dirty="0" smtClean="0">
                <a:solidFill>
                  <a:srgbClr val="FF0000"/>
                </a:solidFill>
                <a:effectLst/>
                <a:latin typeface="Book Antiqua" pitchFamily="18" charset="0"/>
              </a:rPr>
              <a:t>Гордимся </a:t>
            </a:r>
            <a:r>
              <a:rPr lang="ru-RU" sz="3100" dirty="0">
                <a:solidFill>
                  <a:srgbClr val="FF0000"/>
                </a:solidFill>
                <a:effectLst/>
                <a:latin typeface="Book Antiqua" pitchFamily="18" charset="0"/>
              </a:rPr>
              <a:t>прошлым.</a:t>
            </a:r>
            <a:br>
              <a:rPr lang="ru-RU" sz="3100" dirty="0">
                <a:solidFill>
                  <a:srgbClr val="FF0000"/>
                </a:solidFill>
                <a:effectLst/>
                <a:latin typeface="Book Antiqua" pitchFamily="18" charset="0"/>
              </a:rPr>
            </a:br>
            <a:r>
              <a:rPr lang="ru-RU" sz="3100" dirty="0" smtClean="0">
                <a:solidFill>
                  <a:srgbClr val="FF0000"/>
                </a:solidFill>
                <a:effectLst/>
                <a:latin typeface="Book Antiqua" pitchFamily="18" charset="0"/>
              </a:rPr>
              <a:t>                             Боремся </a:t>
            </a:r>
            <a:r>
              <a:rPr lang="ru-RU" sz="3100" dirty="0">
                <a:solidFill>
                  <a:srgbClr val="FF0000"/>
                </a:solidFill>
                <a:effectLst/>
                <a:latin typeface="Book Antiqua" pitchFamily="18" charset="0"/>
              </a:rPr>
              <a:t>за настоящее.</a:t>
            </a:r>
            <a:br>
              <a:rPr lang="ru-RU" sz="3100" dirty="0">
                <a:solidFill>
                  <a:srgbClr val="FF0000"/>
                </a:solidFill>
                <a:effectLst/>
                <a:latin typeface="Book Antiqua" pitchFamily="18" charset="0"/>
              </a:rPr>
            </a:br>
            <a:r>
              <a:rPr lang="ru-RU" sz="3100" dirty="0">
                <a:solidFill>
                  <a:srgbClr val="FF0000"/>
                </a:solidFill>
                <a:effectLst/>
                <a:latin typeface="Book Antiqua" pitchFamily="18" charset="0"/>
              </a:rPr>
              <a:t> </a:t>
            </a:r>
            <a:r>
              <a:rPr lang="ru-RU" sz="3100" dirty="0" smtClean="0">
                <a:solidFill>
                  <a:srgbClr val="FF0000"/>
                </a:solidFill>
                <a:effectLst/>
                <a:latin typeface="Book Antiqua" pitchFamily="18" charset="0"/>
              </a:rPr>
              <a:t>                                                    Верим </a:t>
            </a:r>
            <a:r>
              <a:rPr lang="ru-RU" sz="3100" dirty="0">
                <a:solidFill>
                  <a:srgbClr val="FF0000"/>
                </a:solidFill>
                <a:effectLst/>
                <a:latin typeface="Book Antiqua" pitchFamily="18" charset="0"/>
              </a:rPr>
              <a:t>в </a:t>
            </a:r>
            <a:r>
              <a:rPr lang="ru-RU" sz="3100" dirty="0" smtClean="0">
                <a:solidFill>
                  <a:srgbClr val="FF0000"/>
                </a:solidFill>
                <a:effectLst/>
                <a:latin typeface="Book Antiqua" pitchFamily="18" charset="0"/>
              </a:rPr>
              <a:t>будущее.</a:t>
            </a:r>
            <a:r>
              <a:rPr lang="ru-RU" sz="3100" dirty="0">
                <a:solidFill>
                  <a:srgbClr val="FF0000"/>
                </a:solidFill>
                <a:effectLst/>
                <a:latin typeface="Book Antiqua" pitchFamily="18" charset="0"/>
              </a:rPr>
              <a:t/>
            </a:r>
            <a:br>
              <a:rPr lang="ru-RU" sz="3100" dirty="0">
                <a:solidFill>
                  <a:srgbClr val="FF0000"/>
                </a:solidFill>
                <a:effectLst/>
                <a:latin typeface="Book Antiqua" pitchFamily="18" charset="0"/>
              </a:rPr>
            </a:br>
            <a:r>
              <a:rPr lang="ru-RU" sz="3100" dirty="0">
                <a:solidFill>
                  <a:srgbClr val="FF0000"/>
                </a:solidFill>
                <a:effectLst/>
                <a:latin typeface="Book Antiqua" pitchFamily="18" charset="0"/>
              </a:rPr>
              <a:t/>
            </a:r>
            <a:br>
              <a:rPr lang="ru-RU" sz="3100" dirty="0">
                <a:solidFill>
                  <a:srgbClr val="FF0000"/>
                </a:solidFill>
                <a:effectLst/>
                <a:latin typeface="Book Antiqua" pitchFamily="18" charset="0"/>
              </a:rPr>
            </a:br>
            <a:r>
              <a:rPr lang="ru-RU" sz="3100" dirty="0" smtClean="0">
                <a:solidFill>
                  <a:srgbClr val="FF0000"/>
                </a:solidFill>
                <a:effectLst/>
                <a:latin typeface="Book Antiqua" pitchFamily="18" charset="0"/>
              </a:rPr>
              <a:t/>
            </a:r>
            <a:br>
              <a:rPr lang="ru-RU" sz="3100" dirty="0" smtClean="0">
                <a:solidFill>
                  <a:srgbClr val="FF0000"/>
                </a:solidFill>
                <a:effectLst/>
                <a:latin typeface="Book Antiqua" pitchFamily="18" charset="0"/>
              </a:rPr>
            </a:br>
            <a:r>
              <a:rPr lang="ru-RU" sz="3100" dirty="0" smtClean="0">
                <a:solidFill>
                  <a:srgbClr val="FF0000"/>
                </a:solidFill>
                <a:effectLst/>
                <a:latin typeface="Book Antiqua" pitchFamily="18" charset="0"/>
              </a:rPr>
              <a:t/>
            </a:r>
            <a:br>
              <a:rPr lang="ru-RU" sz="3100" dirty="0" smtClean="0">
                <a:solidFill>
                  <a:srgbClr val="FF0000"/>
                </a:solidFill>
                <a:effectLst/>
                <a:latin typeface="Book Antiqua" pitchFamily="18" charset="0"/>
              </a:rPr>
            </a:br>
            <a:r>
              <a:rPr lang="ru-RU" sz="3100" dirty="0" smtClean="0">
                <a:solidFill>
                  <a:srgbClr val="FF0000"/>
                </a:solidFill>
                <a:effectLst/>
                <a:latin typeface="Book Antiqua" pitchFamily="18" charset="0"/>
              </a:rPr>
              <a:t>СТРАНИЦЫ </a:t>
            </a:r>
            <a:r>
              <a:rPr lang="ru-RU" sz="3100" dirty="0">
                <a:solidFill>
                  <a:srgbClr val="FF0000"/>
                </a:solidFill>
                <a:effectLst/>
                <a:latin typeface="Book Antiqua" pitchFamily="18" charset="0"/>
              </a:rPr>
              <a:t>ИСТОРИИ ФПСО</a:t>
            </a:r>
            <a:br>
              <a:rPr lang="ru-RU" sz="3100" dirty="0">
                <a:solidFill>
                  <a:srgbClr val="FF0000"/>
                </a:solidFill>
                <a:effectLst/>
                <a:latin typeface="Book Antiqua" pitchFamily="18" charset="0"/>
              </a:rPr>
            </a:br>
            <a:r>
              <a:rPr lang="ru-RU" sz="2800" dirty="0">
                <a:solidFill>
                  <a:srgbClr val="FF0000"/>
                </a:solidFill>
                <a:effectLst/>
                <a:latin typeface="Book Antiqua" pitchFamily="18" charset="0"/>
              </a:rPr>
              <a:t/>
            </a:r>
            <a:br>
              <a:rPr lang="ru-RU" sz="2800" dirty="0">
                <a:solidFill>
                  <a:srgbClr val="FF0000"/>
                </a:solidFill>
                <a:effectLst/>
                <a:latin typeface="Book Antiqua" pitchFamily="18" charset="0"/>
              </a:rPr>
            </a:br>
            <a:r>
              <a:rPr lang="ru-RU" sz="2800" dirty="0">
                <a:solidFill>
                  <a:srgbClr val="FF0000"/>
                </a:solidFill>
                <a:effectLst/>
                <a:latin typeface="Book Antiqua" pitchFamily="18" charset="0"/>
              </a:rPr>
              <a:t/>
            </a:r>
            <a:br>
              <a:rPr lang="ru-RU" sz="2800" dirty="0">
                <a:solidFill>
                  <a:srgbClr val="FF0000"/>
                </a:solidFill>
                <a:effectLst/>
                <a:latin typeface="Book Antiqua" pitchFamily="18" charset="0"/>
              </a:rPr>
            </a:br>
            <a:r>
              <a:rPr lang="ru-RU" sz="2700" dirty="0">
                <a:solidFill>
                  <a:srgbClr val="FF0000"/>
                </a:solidFill>
                <a:effectLst/>
                <a:latin typeface="Book Antiqua" pitchFamily="18" charset="0"/>
              </a:rPr>
              <a:t>2018г.                     </a:t>
            </a:r>
            <a:r>
              <a:rPr lang="ru-RU" sz="2800" dirty="0" smtClean="0">
                <a:solidFill>
                  <a:srgbClr val="FF0000"/>
                </a:solidFill>
                <a:effectLst/>
                <a:latin typeface="Book Antiqua" pitchFamily="18" charset="0"/>
              </a:rPr>
              <a:t/>
            </a:r>
            <a:br>
              <a:rPr lang="ru-RU" sz="2800" dirty="0" smtClean="0">
                <a:solidFill>
                  <a:srgbClr val="FF0000"/>
                </a:solidFill>
                <a:effectLst/>
                <a:latin typeface="Book Antiqua" pitchFamily="18" charset="0"/>
              </a:rPr>
            </a:br>
            <a:r>
              <a:rPr lang="ru-RU" sz="2800" dirty="0" smtClean="0">
                <a:solidFill>
                  <a:srgbClr val="FF0000"/>
                </a:solidFill>
                <a:effectLst/>
                <a:latin typeface="Book Antiqua" pitchFamily="18" charset="0"/>
              </a:rPr>
              <a:t/>
            </a:r>
            <a:br>
              <a:rPr lang="ru-RU" sz="2800" dirty="0" smtClean="0">
                <a:solidFill>
                  <a:srgbClr val="FF0000"/>
                </a:solidFill>
                <a:effectLst/>
                <a:latin typeface="Book Antiqua" pitchFamily="18" charset="0"/>
              </a:rPr>
            </a:br>
            <a:r>
              <a:rPr lang="ru-RU" sz="2800" dirty="0">
                <a:solidFill>
                  <a:srgbClr val="FF0000"/>
                </a:solidFill>
                <a:effectLst/>
                <a:latin typeface="Book Antiqua" pitchFamily="18" charset="0"/>
              </a:rPr>
              <a:t/>
            </a:r>
            <a:br>
              <a:rPr lang="ru-RU" sz="2800" dirty="0">
                <a:solidFill>
                  <a:srgbClr val="FF0000"/>
                </a:solidFill>
                <a:effectLst/>
                <a:latin typeface="Book Antiqua" pitchFamily="18" charset="0"/>
              </a:rPr>
            </a:br>
            <a:endParaRPr lang="ru-RU" sz="2400" dirty="0">
              <a:solidFill>
                <a:srgbClr val="FF0000"/>
              </a:solidFill>
              <a:effectLst/>
              <a:latin typeface="Cambria"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1507" y="434405"/>
            <a:ext cx="2045097" cy="1266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Объект 3"/>
          <p:cNvSpPr>
            <a:spLocks noGrp="1"/>
          </p:cNvSpPr>
          <p:nvPr>
            <p:ph idx="1"/>
          </p:nvPr>
        </p:nvSpPr>
        <p:spPr>
          <a:xfrm>
            <a:off x="467543" y="290705"/>
            <a:ext cx="8497167" cy="1050063"/>
          </a:xfrm>
        </p:spPr>
        <p:txBody>
          <a:bodyPr/>
          <a:lstStyle/>
          <a:p>
            <a:pPr marL="109728" indent="0">
              <a:buNone/>
            </a:pPr>
            <a:r>
              <a:rPr lang="ru-RU" dirty="0">
                <a:solidFill>
                  <a:srgbClr val="FF0000"/>
                </a:solidFill>
                <a:latin typeface="Georgia" pitchFamily="18" charset="0"/>
              </a:rPr>
              <a:t>КРАСНОТУРЬИНСКАЯ ГО </a:t>
            </a:r>
            <a:r>
              <a:rPr lang="ru-RU" dirty="0" err="1">
                <a:solidFill>
                  <a:srgbClr val="FF0000"/>
                </a:solidFill>
                <a:latin typeface="Georgia" pitchFamily="18" charset="0"/>
              </a:rPr>
              <a:t>ПРГУиОО</a:t>
            </a:r>
            <a:r>
              <a:rPr lang="ru-RU" dirty="0">
                <a:solidFill>
                  <a:srgbClr val="FF0000"/>
                </a:solidFill>
                <a:latin typeface="Georgia" pitchFamily="18" charset="0"/>
              </a:rPr>
              <a:t> РФ</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484784"/>
            <a:ext cx="2664296" cy="237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470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0"/>
            <a:ext cx="8229600" cy="6007291"/>
          </a:xfrm>
        </p:spPr>
        <p:txBody>
          <a:bodyPr>
            <a:normAutofit fontScale="55000" lnSpcReduction="20000"/>
          </a:bodyPr>
          <a:lstStyle/>
          <a:p>
            <a:pPr marL="109728" indent="0">
              <a:buNone/>
            </a:pPr>
            <a:r>
              <a:rPr lang="ru-RU" sz="3300" dirty="0" smtClean="0">
                <a:solidFill>
                  <a:srgbClr val="C00000"/>
                </a:solidFill>
                <a:latin typeface="Monotype Corsiva" pitchFamily="66" charset="0"/>
              </a:rPr>
              <a:t>Свердловские </a:t>
            </a:r>
            <a:r>
              <a:rPr lang="ru-RU" sz="3300" dirty="0">
                <a:solidFill>
                  <a:srgbClr val="C00000"/>
                </a:solidFill>
                <a:latin typeface="Monotype Corsiva" pitchFamily="66" charset="0"/>
              </a:rPr>
              <a:t>профсоюзы одними из первых в России стали активно развивать систему социального партнерства. Начало его истории положило подписание в 1991 г. Соглашения между Исполкомом Свердловского областного Совета народных депутатов и Свердловским областным советом профсоюзов по защите интересов трудящихся, членов их семей и выполнению социально-экономических гарантий в период перехода экономики на рыночные отношения.</a:t>
            </a:r>
          </a:p>
          <a:p>
            <a:endParaRPr lang="ru-RU" sz="3300" dirty="0">
              <a:solidFill>
                <a:srgbClr val="C00000"/>
              </a:solidFill>
              <a:latin typeface="Monotype Corsiva" pitchFamily="66" charset="0"/>
            </a:endParaRPr>
          </a:p>
          <a:p>
            <a:pPr marL="109728" indent="0">
              <a:buNone/>
            </a:pPr>
            <a:r>
              <a:rPr lang="ru-RU" sz="3300" dirty="0">
                <a:solidFill>
                  <a:srgbClr val="C00000"/>
                </a:solidFill>
                <a:latin typeface="Monotype Corsiva" pitchFamily="66" charset="0"/>
              </a:rPr>
              <a:t>Взаимодействие трех сторон социально-трудовых отношений - органов государственной власти, объединения работодателей и профсоюзов как представителей интересов наемных работников - началось с 1993 г., когда было подписано Областное трехстороннее Соглашение о регулировании социально-трудовых отношений между Федерацией профсоюзов Свердловской области, Правительством Свердловской области и Свердловским областным союзом промышленников и предпринимателей. Сегодня этот документ системно актуализируется и заключается на последующие 2-3 года.</a:t>
            </a:r>
          </a:p>
          <a:p>
            <a:endParaRPr lang="ru-RU" sz="3300" dirty="0">
              <a:solidFill>
                <a:srgbClr val="C00000"/>
              </a:solidFill>
              <a:latin typeface="Monotype Corsiva" pitchFamily="66" charset="0"/>
            </a:endParaRPr>
          </a:p>
          <a:p>
            <a:pPr marL="109728" indent="0">
              <a:buNone/>
            </a:pPr>
            <a:r>
              <a:rPr lang="ru-RU" sz="3300" dirty="0">
                <a:solidFill>
                  <a:srgbClr val="C00000"/>
                </a:solidFill>
                <a:latin typeface="Monotype Corsiva" pitchFamily="66" charset="0"/>
              </a:rPr>
              <a:t>Также регулярно подписывается Соглашение о регулировании социально-трудовых отношений в сфере малого и среднего предпринимательства Свердловской области. Это единственное в стране вариативное соглашение, когда стороны могут выбрать подходящие для себя положения документа.</a:t>
            </a:r>
          </a:p>
          <a:p>
            <a:endParaRPr lang="ru-RU" sz="3300" dirty="0">
              <a:solidFill>
                <a:srgbClr val="C00000"/>
              </a:solidFill>
              <a:latin typeface="Monotype Corsiva" pitchFamily="66" charset="0"/>
            </a:endParaRPr>
          </a:p>
          <a:p>
            <a:pPr marL="109728" indent="0">
              <a:buNone/>
            </a:pPr>
            <a:r>
              <a:rPr lang="ru-RU" sz="3300" dirty="0">
                <a:solidFill>
                  <a:srgbClr val="C00000"/>
                </a:solidFill>
                <a:latin typeface="Monotype Corsiva" pitchFamily="66" charset="0"/>
              </a:rPr>
              <a:t>В декабре 2017 г. подписано очередное Соглашение о сотрудничестве между представителем Президента РФ в </a:t>
            </a:r>
            <a:r>
              <a:rPr lang="ru-RU" sz="3300" dirty="0" err="1">
                <a:solidFill>
                  <a:srgbClr val="C00000"/>
                </a:solidFill>
                <a:latin typeface="Monotype Corsiva" pitchFamily="66" charset="0"/>
              </a:rPr>
              <a:t>УрФО</a:t>
            </a:r>
            <a:r>
              <a:rPr lang="ru-RU" sz="3300" dirty="0">
                <a:solidFill>
                  <a:srgbClr val="C00000"/>
                </a:solidFill>
                <a:latin typeface="Monotype Corsiva" pitchFamily="66" charset="0"/>
              </a:rPr>
              <a:t>, окружными Ассоциацией территориальных объединений организаций профсоюзов и Координационным Советом объединений промышленников и предпринимателей.</a:t>
            </a:r>
          </a:p>
          <a:p>
            <a:endParaRPr lang="ru-RU" dirty="0"/>
          </a:p>
        </p:txBody>
      </p:sp>
    </p:spTree>
  </p:cSld>
  <p:clrMapOvr>
    <a:masterClrMapping/>
  </p:clrMapOvr>
  <p:transition advTm="3698">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7571184" cy="778098"/>
          </a:xfrm>
        </p:spPr>
        <p:txBody>
          <a:bodyPr>
            <a:normAutofit fontScale="90000"/>
          </a:bodyPr>
          <a:lstStyle/>
          <a:p>
            <a:r>
              <a:rPr lang="ru-RU" dirty="0" smtClean="0">
                <a:solidFill>
                  <a:srgbClr val="FF0000"/>
                </a:solidFill>
              </a:rPr>
              <a:t/>
            </a:r>
            <a:br>
              <a:rPr lang="ru-RU" dirty="0" smtClean="0">
                <a:solidFill>
                  <a:srgbClr val="FF0000"/>
                </a:solidFill>
              </a:rPr>
            </a:br>
            <a:r>
              <a:rPr lang="ru-RU" dirty="0" smtClean="0">
                <a:solidFill>
                  <a:srgbClr val="FF0000"/>
                </a:solidFill>
                <a:latin typeface="Monotype Corsiva" pitchFamily="66" charset="0"/>
              </a:rPr>
              <a:t>Верим </a:t>
            </a:r>
            <a:r>
              <a:rPr lang="ru-RU" dirty="0">
                <a:solidFill>
                  <a:srgbClr val="FF0000"/>
                </a:solidFill>
                <a:latin typeface="Monotype Corsiva" pitchFamily="66" charset="0"/>
              </a:rPr>
              <a:t>в </a:t>
            </a:r>
            <a:r>
              <a:rPr lang="ru-RU" dirty="0" smtClean="0">
                <a:solidFill>
                  <a:srgbClr val="FF0000"/>
                </a:solidFill>
                <a:latin typeface="Monotype Corsiva" pitchFamily="66" charset="0"/>
              </a:rPr>
              <a:t>будущее.</a:t>
            </a:r>
            <a:r>
              <a:rPr lang="ru-RU" dirty="0">
                <a:solidFill>
                  <a:srgbClr val="FF0000"/>
                </a:solidFill>
                <a:latin typeface="Monotype Corsiva" pitchFamily="66" charset="0"/>
              </a:rPr>
              <a:t/>
            </a:r>
            <a:br>
              <a:rPr lang="ru-RU" dirty="0">
                <a:solidFill>
                  <a:srgbClr val="FF0000"/>
                </a:solidFill>
                <a:latin typeface="Monotype Corsiva" pitchFamily="66" charset="0"/>
              </a:rPr>
            </a:br>
            <a:endParaRPr lang="ru-RU" dirty="0">
              <a:solidFill>
                <a:srgbClr val="FF0000"/>
              </a:solidFill>
              <a:latin typeface="Monotype Corsiva" pitchFamily="66"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05372"/>
            <a:ext cx="914400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descr="C:\Users\user\Desktop\профсоюзные уроки\IMG_4540-0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rot="698330">
            <a:off x="5667757" y="357429"/>
            <a:ext cx="3345950" cy="1723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026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16632"/>
            <a:ext cx="8229600" cy="6624736"/>
          </a:xfrm>
        </p:spPr>
        <p:txBody>
          <a:bodyPr>
            <a:noAutofit/>
          </a:bodyPr>
          <a:lstStyle/>
          <a:p>
            <a:pPr marL="109728" indent="0" algn="ctr">
              <a:buNone/>
            </a:pPr>
            <a:r>
              <a:rPr lang="ru-RU" sz="1800" b="1" dirty="0">
                <a:solidFill>
                  <a:srgbClr val="FF0000"/>
                </a:solidFill>
                <a:latin typeface="Monotype Corsiva" pitchFamily="66" charset="0"/>
              </a:rPr>
              <a:t>II </a:t>
            </a:r>
            <a:r>
              <a:rPr lang="ru-RU" sz="1800" b="1" dirty="0" smtClean="0">
                <a:solidFill>
                  <a:srgbClr val="FF0000"/>
                </a:solidFill>
                <a:latin typeface="Monotype Corsiva" pitchFamily="66" charset="0"/>
              </a:rPr>
              <a:t>часть урока «Мне   </a:t>
            </a:r>
            <a:r>
              <a:rPr lang="ru-RU" sz="1800" b="1" dirty="0">
                <a:solidFill>
                  <a:srgbClr val="FF0000"/>
                </a:solidFill>
                <a:latin typeface="Monotype Corsiva" pitchFamily="66" charset="0"/>
              </a:rPr>
              <a:t>интересно это знать...!»</a:t>
            </a:r>
          </a:p>
          <a:p>
            <a:pPr marL="109728" indent="0" algn="ctr">
              <a:buNone/>
            </a:pPr>
            <a:r>
              <a:rPr lang="ru-RU" sz="1800" b="1" dirty="0">
                <a:solidFill>
                  <a:srgbClr val="FF0000"/>
                </a:solidFill>
                <a:latin typeface="Monotype Corsiva" pitchFamily="66" charset="0"/>
              </a:rPr>
              <a:t>Вопрос-ответ</a:t>
            </a:r>
          </a:p>
          <a:p>
            <a:pPr marL="109728" indent="0">
              <a:buNone/>
            </a:pPr>
            <a:r>
              <a:rPr lang="ru-RU" sz="1600" dirty="0" smtClean="0">
                <a:latin typeface="Monotype Corsiva" pitchFamily="66" charset="0"/>
              </a:rPr>
              <a:t>1.Кто </a:t>
            </a:r>
            <a:r>
              <a:rPr lang="ru-RU" sz="1600" dirty="0">
                <a:latin typeface="Monotype Corsiva" pitchFamily="66" charset="0"/>
              </a:rPr>
              <a:t>является председателем Федерации профсоюзов Свердловской области? – </a:t>
            </a:r>
            <a:r>
              <a:rPr lang="ru-RU" sz="1600" b="1" dirty="0">
                <a:solidFill>
                  <a:srgbClr val="C00000"/>
                </a:solidFill>
                <a:latin typeface="Monotype Corsiva" pitchFamily="66" charset="0"/>
              </a:rPr>
              <a:t>Андрей Леонидович </a:t>
            </a:r>
            <a:r>
              <a:rPr lang="ru-RU" sz="1600" b="1" dirty="0" err="1">
                <a:solidFill>
                  <a:srgbClr val="C00000"/>
                </a:solidFill>
                <a:latin typeface="Monotype Corsiva" pitchFamily="66" charset="0"/>
              </a:rPr>
              <a:t>Ветлужских</a:t>
            </a:r>
            <a:r>
              <a:rPr lang="ru-RU" sz="1600" b="1" dirty="0">
                <a:solidFill>
                  <a:srgbClr val="C00000"/>
                </a:solidFill>
                <a:latin typeface="Monotype Corsiva" pitchFamily="66" charset="0"/>
              </a:rPr>
              <a:t>.</a:t>
            </a:r>
          </a:p>
          <a:p>
            <a:pPr marL="109728" indent="0">
              <a:buNone/>
            </a:pPr>
            <a:r>
              <a:rPr lang="ru-RU" sz="1600" dirty="0" smtClean="0">
                <a:latin typeface="Monotype Corsiva" pitchFamily="66" charset="0"/>
              </a:rPr>
              <a:t>2.В  </a:t>
            </a:r>
            <a:r>
              <a:rPr lang="ru-RU" sz="1600" dirty="0">
                <a:latin typeface="Monotype Corsiva" pitchFamily="66" charset="0"/>
              </a:rPr>
              <a:t>каком году   профсоюзы Свердловской области стали платформой для создания Межрегионального общественно-политического движения «В ЗАЩИТУ ЧЕЛОВЕКА ТРУДА».  А Председатель ФПСО Андрей </a:t>
            </a:r>
            <a:r>
              <a:rPr lang="ru-RU" sz="1600" dirty="0" err="1">
                <a:latin typeface="Monotype Corsiva" pitchFamily="66" charset="0"/>
              </a:rPr>
              <a:t>Ветлужских</a:t>
            </a:r>
            <a:r>
              <a:rPr lang="ru-RU" sz="1600" dirty="0">
                <a:latin typeface="Monotype Corsiva" pitchFamily="66" charset="0"/>
              </a:rPr>
              <a:t> был избран сопредседателем движения, председателем его Исполкома.?(</a:t>
            </a:r>
            <a:r>
              <a:rPr lang="ru-RU" sz="1600" b="1" dirty="0">
                <a:solidFill>
                  <a:srgbClr val="C00000"/>
                </a:solidFill>
                <a:latin typeface="Monotype Corsiva" pitchFamily="66" charset="0"/>
              </a:rPr>
              <a:t>2012 г.)</a:t>
            </a:r>
          </a:p>
          <a:p>
            <a:pPr marL="109728" indent="0">
              <a:buNone/>
            </a:pPr>
            <a:r>
              <a:rPr lang="ru-RU" sz="1600" dirty="0" smtClean="0">
                <a:latin typeface="Monotype Corsiva" pitchFamily="66" charset="0"/>
              </a:rPr>
              <a:t>3.Когда </a:t>
            </a:r>
            <a:r>
              <a:rPr lang="ru-RU" sz="1600" dirty="0">
                <a:latin typeface="Monotype Corsiva" pitchFamily="66" charset="0"/>
              </a:rPr>
              <a:t>издается печатный орган ФПСО – газета «Вестник профсоюзов Свердловской области</a:t>
            </a:r>
            <a:r>
              <a:rPr lang="ru-RU" sz="1600" dirty="0" smtClean="0">
                <a:latin typeface="Monotype Corsiva" pitchFamily="66" charset="0"/>
              </a:rPr>
              <a:t>»?(</a:t>
            </a:r>
          </a:p>
          <a:p>
            <a:pPr marL="109728" indent="0">
              <a:buNone/>
            </a:pPr>
            <a:r>
              <a:rPr lang="ru-RU" sz="1600" dirty="0" smtClean="0">
                <a:latin typeface="Monotype Corsiva" pitchFamily="66" charset="0"/>
              </a:rPr>
              <a:t> </a:t>
            </a:r>
            <a:r>
              <a:rPr lang="ru-RU" sz="1600" b="1" dirty="0">
                <a:solidFill>
                  <a:srgbClr val="C00000"/>
                </a:solidFill>
                <a:latin typeface="Monotype Corsiva" pitchFamily="66" charset="0"/>
              </a:rPr>
              <a:t>с ноября 2001 г)</a:t>
            </a:r>
          </a:p>
          <a:p>
            <a:pPr marL="109728" indent="0">
              <a:buNone/>
            </a:pPr>
            <a:r>
              <a:rPr lang="ru-RU" sz="1600" dirty="0" smtClean="0">
                <a:latin typeface="Monotype Corsiva" pitchFamily="66" charset="0"/>
              </a:rPr>
              <a:t>4.В </a:t>
            </a:r>
            <a:r>
              <a:rPr lang="ru-RU" sz="1600" dirty="0">
                <a:latin typeface="Monotype Corsiva" pitchFamily="66" charset="0"/>
              </a:rPr>
              <a:t>каком году лидер свердловских профсоюзов А. Л. </a:t>
            </a:r>
            <a:r>
              <a:rPr lang="ru-RU" sz="1600" dirty="0" err="1">
                <a:latin typeface="Monotype Corsiva" pitchFamily="66" charset="0"/>
              </a:rPr>
              <a:t>Ветлужских</a:t>
            </a:r>
            <a:r>
              <a:rPr lang="ru-RU" sz="1600" dirty="0">
                <a:latin typeface="Monotype Corsiva" pitchFamily="66" charset="0"/>
              </a:rPr>
              <a:t> избран депутатом Государственной Думы Федерального Собрания Российской Федерации VII созыва</a:t>
            </a:r>
            <a:r>
              <a:rPr lang="ru-RU" sz="1600" b="1" dirty="0">
                <a:latin typeface="Monotype Corsiva" pitchFamily="66" charset="0"/>
              </a:rPr>
              <a:t>?( </a:t>
            </a:r>
            <a:r>
              <a:rPr lang="ru-RU" sz="1600" b="1" dirty="0">
                <a:solidFill>
                  <a:srgbClr val="C00000"/>
                </a:solidFill>
                <a:latin typeface="Monotype Corsiva" pitchFamily="66" charset="0"/>
              </a:rPr>
              <a:t>2016 г)</a:t>
            </a:r>
          </a:p>
          <a:p>
            <a:pPr marL="109728" indent="0">
              <a:buNone/>
            </a:pPr>
            <a:endParaRPr lang="ru-RU" sz="1600" b="1" dirty="0">
              <a:solidFill>
                <a:srgbClr val="C00000"/>
              </a:solidFill>
              <a:latin typeface="Monotype Corsiva" pitchFamily="66" charset="0"/>
            </a:endParaRPr>
          </a:p>
          <a:p>
            <a:pPr marL="109728" indent="0">
              <a:buNone/>
            </a:pPr>
            <a:r>
              <a:rPr lang="ru-RU" sz="1600" dirty="0" smtClean="0">
                <a:latin typeface="Monotype Corsiva" pitchFamily="66" charset="0"/>
              </a:rPr>
              <a:t>5.В </a:t>
            </a:r>
            <a:r>
              <a:rPr lang="ru-RU" sz="1600" dirty="0">
                <a:latin typeface="Monotype Corsiva" pitchFamily="66" charset="0"/>
              </a:rPr>
              <a:t>каком месяце ФПСО  организовывает мероприятия, посвященные Всемирному дню охраны труда, что способствует повышению культуры охраны труда и сохранения здоровья работающего населения?</a:t>
            </a:r>
            <a:r>
              <a:rPr lang="ru-RU" sz="1600" b="1" dirty="0">
                <a:latin typeface="Monotype Corsiva" pitchFamily="66" charset="0"/>
              </a:rPr>
              <a:t> </a:t>
            </a:r>
            <a:r>
              <a:rPr lang="ru-RU" sz="1600" b="1" dirty="0">
                <a:solidFill>
                  <a:srgbClr val="C00000"/>
                </a:solidFill>
                <a:latin typeface="Monotype Corsiva" pitchFamily="66" charset="0"/>
              </a:rPr>
              <a:t>(ежегодно 28 апреля)</a:t>
            </a:r>
          </a:p>
          <a:p>
            <a:pPr marL="109728" indent="0">
              <a:buNone/>
            </a:pPr>
            <a:endParaRPr lang="ru-RU" sz="1600" b="1" dirty="0">
              <a:solidFill>
                <a:srgbClr val="C00000"/>
              </a:solidFill>
              <a:latin typeface="Monotype Corsiva" pitchFamily="66" charset="0"/>
            </a:endParaRPr>
          </a:p>
          <a:p>
            <a:pPr marL="109728" indent="0">
              <a:buNone/>
            </a:pPr>
            <a:r>
              <a:rPr lang="ru-RU" sz="1600" dirty="0" smtClean="0">
                <a:latin typeface="Monotype Corsiva" pitchFamily="66" charset="0"/>
              </a:rPr>
              <a:t>6.Когда </a:t>
            </a:r>
            <a:r>
              <a:rPr lang="ru-RU" sz="1600" dirty="0">
                <a:latin typeface="Monotype Corsiva" pitchFamily="66" charset="0"/>
              </a:rPr>
              <a:t>ФПСО внедрило независимую профсоюзную экспертизу условий труда?( </a:t>
            </a:r>
            <a:r>
              <a:rPr lang="ru-RU" sz="1600" b="1" dirty="0">
                <a:solidFill>
                  <a:srgbClr val="C00000"/>
                </a:solidFill>
                <a:latin typeface="Monotype Corsiva" pitchFamily="66" charset="0"/>
              </a:rPr>
              <a:t>с ноября 2008 г)</a:t>
            </a:r>
          </a:p>
          <a:p>
            <a:pPr marL="109728" indent="0">
              <a:buNone/>
            </a:pPr>
            <a:r>
              <a:rPr lang="ru-RU" sz="1600" dirty="0" smtClean="0">
                <a:latin typeface="Monotype Corsiva" pitchFamily="66" charset="0"/>
              </a:rPr>
              <a:t>7.Когда </a:t>
            </a:r>
            <a:r>
              <a:rPr lang="ru-RU" sz="1600" dirty="0">
                <a:latin typeface="Monotype Corsiva" pitchFamily="66" charset="0"/>
              </a:rPr>
              <a:t>было подписано Областное трехстороннее Соглашение о регулировании социально-трудовых отношений между Федерацией профсоюзов Свердловской области, Правительством Свердловской области и Свердловским областным союзом промышленников и предпринимателей?( </a:t>
            </a:r>
            <a:r>
              <a:rPr lang="ru-RU" sz="1600" b="1" dirty="0">
                <a:solidFill>
                  <a:srgbClr val="C00000"/>
                </a:solidFill>
                <a:latin typeface="Monotype Corsiva" pitchFamily="66" charset="0"/>
              </a:rPr>
              <a:t>с 1993 г.)</a:t>
            </a:r>
          </a:p>
          <a:p>
            <a:pPr marL="109728" indent="0">
              <a:buNone/>
            </a:pPr>
            <a:endParaRPr lang="ru-RU" sz="1600" dirty="0"/>
          </a:p>
          <a:p>
            <a:pPr marL="109728" indent="0">
              <a:buNone/>
            </a:pPr>
            <a:endParaRPr lang="ru-RU" sz="1600" dirty="0"/>
          </a:p>
        </p:txBody>
      </p:sp>
    </p:spTree>
  </p:cSld>
  <p:clrMapOvr>
    <a:masterClrMapping/>
  </p:clrMapOvr>
  <p:transition advTm="3276">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88640"/>
            <a:ext cx="8229600" cy="6669360"/>
          </a:xfrm>
        </p:spPr>
        <p:txBody>
          <a:bodyPr>
            <a:normAutofit fontScale="32500" lnSpcReduction="20000"/>
          </a:bodyPr>
          <a:lstStyle/>
          <a:p>
            <a:pPr marL="109728" indent="0">
              <a:buNone/>
            </a:pPr>
            <a:r>
              <a:rPr lang="ru-RU" sz="5500" dirty="0">
                <a:latin typeface="Monotype Corsiva" pitchFamily="66" charset="0"/>
              </a:rPr>
              <a:t>8.Ключевые направления деятельности Федерации профсоюзов Свердловской области?</a:t>
            </a:r>
          </a:p>
          <a:p>
            <a:pPr marL="109728" indent="0">
              <a:buNone/>
            </a:pPr>
            <a:r>
              <a:rPr lang="ru-RU" sz="5500" dirty="0">
                <a:latin typeface="Monotype Corsiva" pitchFamily="66" charset="0"/>
              </a:rPr>
              <a:t> </a:t>
            </a:r>
            <a:r>
              <a:rPr lang="ru-RU" sz="5500" dirty="0">
                <a:solidFill>
                  <a:srgbClr val="C00000"/>
                </a:solidFill>
                <a:latin typeface="Monotype Corsiva" pitchFamily="66" charset="0"/>
              </a:rPr>
              <a:t>( - это совершенствование деятельности по представительству и защите экономических прав и интересов членов профсоюзных организаций в области оплаты и нормирования труда, занятости, повышения квалификации и переподготовки при угрозе сокращения; сохранение действующих социальных льгот и гарантий; контроль за соблюдением требований охраны труда на предприятиях; развитие негосударственного пенсионного страхования и добровольного медицинского страхования; развитие всех видов обязательного социального страхования на основе реализации страховых принципов; формирование и развитие эффективных форм социального партнерства между профсоюзами, органами власти всех уровней и объединениями работодателей; укрепление и развитие профсоюзного движения в регионе; осуществление полного и своевременного информирования населения области о результатах деятельности профсоюзных организаций).</a:t>
            </a:r>
          </a:p>
          <a:p>
            <a:pPr marL="109728" indent="0">
              <a:buNone/>
            </a:pPr>
            <a:endParaRPr lang="ru-RU" sz="5500" dirty="0">
              <a:latin typeface="Monotype Corsiva" pitchFamily="66" charset="0"/>
            </a:endParaRPr>
          </a:p>
          <a:p>
            <a:pPr marL="109728" indent="0">
              <a:buNone/>
            </a:pPr>
            <a:r>
              <a:rPr lang="ru-RU" sz="5500" dirty="0">
                <a:latin typeface="Monotype Corsiva" pitchFamily="66" charset="0"/>
              </a:rPr>
              <a:t>9.С какого момента начался отсчет славной истории уральских профсоюзов</a:t>
            </a:r>
            <a:r>
              <a:rPr lang="ru-RU" sz="5500" dirty="0">
                <a:solidFill>
                  <a:srgbClr val="C00000"/>
                </a:solidFill>
                <a:latin typeface="Monotype Corsiva" pitchFamily="66" charset="0"/>
              </a:rPr>
              <a:t>.( 1 февраля 1918 г. на первом областном съезде профсоюзов Урала около 40 молодых профсоюзов разных сфер экономики объединились в единую организацию, чтобы вместе, эффективно и централизованно защищать права трудящихся, повышать их культурный уровень и профессиональную подготовку).</a:t>
            </a:r>
          </a:p>
          <a:p>
            <a:pPr marL="109728" indent="0">
              <a:buNone/>
            </a:pPr>
            <a:endParaRPr lang="ru-RU" sz="5500" dirty="0">
              <a:latin typeface="Monotype Corsiva" pitchFamily="66" charset="0"/>
            </a:endParaRPr>
          </a:p>
          <a:p>
            <a:pPr marL="109728" indent="0">
              <a:buNone/>
            </a:pPr>
            <a:r>
              <a:rPr lang="ru-RU" sz="5500" dirty="0" smtClean="0">
                <a:latin typeface="Monotype Corsiva" pitchFamily="66" charset="0"/>
              </a:rPr>
              <a:t>10.Какие </a:t>
            </a:r>
            <a:r>
              <a:rPr lang="ru-RU" sz="5500" dirty="0">
                <a:latin typeface="Monotype Corsiva" pitchFamily="66" charset="0"/>
              </a:rPr>
              <a:t>профсоюзы одними из первых в России стали активно развивать систему социального партнерства?</a:t>
            </a:r>
          </a:p>
          <a:p>
            <a:pPr marL="109728" indent="0">
              <a:buNone/>
            </a:pPr>
            <a:r>
              <a:rPr lang="ru-RU" sz="5500" dirty="0">
                <a:solidFill>
                  <a:srgbClr val="C00000"/>
                </a:solidFill>
                <a:latin typeface="Monotype Corsiva" pitchFamily="66" charset="0"/>
              </a:rPr>
              <a:t>(Свердловские профсоюзы одними из первых в России стали активно развивать систему социального партнерства. Начало его истории положило подписание в 1991 г. Соглашения между Исполкомом Свердловского областного Совета народных депутатов и Свердловским областным советом профсоюзов по защите интересов трудящихся, членов их семей и выполнению социально-экономических гарантий в период перехода экономики на рыночные отношения).</a:t>
            </a:r>
          </a:p>
          <a:p>
            <a:pPr marL="109728" indent="0">
              <a:buNone/>
            </a:pPr>
            <a:endParaRPr lang="ru-RU" sz="3400" dirty="0">
              <a:solidFill>
                <a:srgbClr val="C00000"/>
              </a:solidFill>
            </a:endParaRPr>
          </a:p>
          <a:p>
            <a:pPr marL="109728" indent="0">
              <a:buNone/>
            </a:pPr>
            <a:endParaRPr lang="ru-RU" dirty="0"/>
          </a:p>
        </p:txBody>
      </p:sp>
    </p:spTree>
  </p:cSld>
  <p:clrMapOvr>
    <a:masterClrMapping/>
  </p:clrMapOvr>
  <p:transition advTm="3572">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88640"/>
            <a:ext cx="8229600" cy="5818651"/>
          </a:xfrm>
        </p:spPr>
        <p:txBody>
          <a:bodyPr>
            <a:normAutofit lnSpcReduction="10000"/>
          </a:bodyPr>
          <a:lstStyle/>
          <a:p>
            <a:pPr marL="109728" indent="0">
              <a:buNone/>
            </a:pPr>
            <a:r>
              <a:rPr lang="ru-RU" sz="2000" dirty="0">
                <a:latin typeface="Monotype Corsiva" pitchFamily="66" charset="0"/>
              </a:rPr>
              <a:t>11.Сформулируйте основные принципы организации и деятельности профсоюзов?</a:t>
            </a:r>
          </a:p>
          <a:p>
            <a:pPr marL="109728" indent="0">
              <a:buNone/>
            </a:pPr>
            <a:r>
              <a:rPr lang="ru-RU" sz="2000" dirty="0">
                <a:solidFill>
                  <a:srgbClr val="C00000"/>
                </a:solidFill>
                <a:latin typeface="Monotype Corsiva" pitchFamily="66" charset="0"/>
              </a:rPr>
              <a:t>Профсоюзы всегда отстаивали трудовое право, были основой рабочей солидарности и взаимопомощи, выполняли свои основные функции: защитную, представительскую, самоуправленческую и контрольную.</a:t>
            </a:r>
          </a:p>
          <a:p>
            <a:pPr marL="109728" indent="0">
              <a:buNone/>
            </a:pPr>
            <a:endParaRPr lang="ru-RU" sz="2000" dirty="0">
              <a:latin typeface="Monotype Corsiva" pitchFamily="66" charset="0"/>
            </a:endParaRPr>
          </a:p>
          <a:p>
            <a:pPr marL="109728" indent="0">
              <a:buNone/>
            </a:pPr>
            <a:r>
              <a:rPr lang="ru-RU" sz="2000" dirty="0">
                <a:latin typeface="Monotype Corsiva" pitchFamily="66" charset="0"/>
              </a:rPr>
              <a:t>12. Что такое -Трудовой кодекс РФ? </a:t>
            </a:r>
            <a:r>
              <a:rPr lang="ru-RU" sz="2000" dirty="0">
                <a:solidFill>
                  <a:srgbClr val="C00000"/>
                </a:solidFill>
                <a:latin typeface="Monotype Corsiva" pitchFamily="66" charset="0"/>
              </a:rPr>
              <a:t>(Трудовой кодекс - это свод закономерных статей, который устанавливает государственные гарантии прав и свобод граждан, создание благоприятных условий труда, защиту прав и интересов работников и работодателей).</a:t>
            </a:r>
          </a:p>
          <a:p>
            <a:pPr marL="109728" indent="0">
              <a:buNone/>
            </a:pPr>
            <a:endParaRPr lang="ru-RU" sz="2000" dirty="0">
              <a:latin typeface="Monotype Corsiva" pitchFamily="66" charset="0"/>
            </a:endParaRPr>
          </a:p>
          <a:p>
            <a:pPr marL="109728" indent="0">
              <a:buNone/>
            </a:pPr>
            <a:endParaRPr lang="ru-RU" sz="2000" dirty="0">
              <a:latin typeface="Monotype Corsiva" pitchFamily="66" charset="0"/>
            </a:endParaRPr>
          </a:p>
          <a:p>
            <a:pPr marL="109728" indent="0">
              <a:buNone/>
            </a:pPr>
            <a:r>
              <a:rPr lang="ru-RU" sz="2000" dirty="0">
                <a:latin typeface="Monotype Corsiva" pitchFamily="66" charset="0"/>
              </a:rPr>
              <a:t>13.Что такое труд? </a:t>
            </a:r>
            <a:r>
              <a:rPr lang="ru-RU" sz="2000" dirty="0">
                <a:solidFill>
                  <a:srgbClr val="C00000"/>
                </a:solidFill>
                <a:latin typeface="Monotype Corsiva" pitchFamily="66" charset="0"/>
              </a:rPr>
              <a:t>Под трудом принято понимать все действия, которые организованы предприятиями и странами для занятости большей части населения.</a:t>
            </a:r>
          </a:p>
          <a:p>
            <a:pPr marL="109728" indent="0">
              <a:buNone/>
            </a:pPr>
            <a:endParaRPr lang="ru-RU" sz="2000" dirty="0">
              <a:latin typeface="Monotype Corsiva" pitchFamily="66" charset="0"/>
            </a:endParaRPr>
          </a:p>
          <a:p>
            <a:pPr marL="109728" indent="0">
              <a:buNone/>
            </a:pPr>
            <a:r>
              <a:rPr lang="ru-RU" sz="2000" dirty="0">
                <a:latin typeface="Monotype Corsiva" pitchFamily="66" charset="0"/>
              </a:rPr>
              <a:t>14.Что означает охрана труда? </a:t>
            </a:r>
            <a:r>
              <a:rPr lang="ru-RU" sz="2000" dirty="0">
                <a:solidFill>
                  <a:srgbClr val="C00000"/>
                </a:solidFill>
                <a:latin typeface="Monotype Corsiva" pitchFamily="66" charset="0"/>
              </a:rPr>
              <a:t>Охрана труда – это система сохранения жизни  и здоровья работников в процессе трудовой деятельности, которая включает в себя правовые, организационно-технические, санитарно-гигиенические, лечебно-профилактические и иные мероприятия).</a:t>
            </a:r>
          </a:p>
          <a:p>
            <a:pPr marL="109728" indent="0">
              <a:buNone/>
            </a:pPr>
            <a:endParaRPr lang="ru-RU" dirty="0"/>
          </a:p>
        </p:txBody>
      </p:sp>
    </p:spTree>
  </p:cSld>
  <p:clrMapOvr>
    <a:masterClrMapping/>
  </p:clrMapOvr>
  <p:transition advTm="3089">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marL="109728" indent="0">
              <a:buNone/>
            </a:pPr>
            <a:endParaRPr lang="ru-RU" dirty="0"/>
          </a:p>
        </p:txBody>
      </p:sp>
      <p:pic>
        <p:nvPicPr>
          <p:cNvPr id="1026" name="Picture 2" descr="C:\Users\user\Desktop\об участие в  III областном конкурсе тематических уроков о профсоюзе\1....фото профсоюзные уроки\IMG_439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420" y="404664"/>
            <a:ext cx="8208912" cy="55446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3182">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6632"/>
            <a:ext cx="8229600" cy="6984776"/>
          </a:xfrm>
        </p:spPr>
        <p:txBody>
          <a:bodyPr>
            <a:normAutofit fontScale="32500" lnSpcReduction="20000"/>
          </a:bodyPr>
          <a:lstStyle/>
          <a:p>
            <a:pPr marL="109728" indent="0" algn="ctr">
              <a:buNone/>
            </a:pPr>
            <a:r>
              <a:rPr lang="ru-RU" sz="5500" b="1" dirty="0">
                <a:solidFill>
                  <a:srgbClr val="FF0000"/>
                </a:solidFill>
              </a:rPr>
              <a:t>Тест «Трудовое право».</a:t>
            </a:r>
          </a:p>
          <a:p>
            <a:pPr marL="109728" indent="0">
              <a:buNone/>
            </a:pPr>
            <a:r>
              <a:rPr lang="ru-RU" sz="4000" dirty="0"/>
              <a:t>Каждая команда получает вопросы теста и в течение 10 минут должна на него ответить. За каждый правильный ответ – 1 балл.</a:t>
            </a:r>
          </a:p>
          <a:p>
            <a:pPr marL="109728" indent="0">
              <a:buNone/>
            </a:pPr>
            <a:endParaRPr lang="ru-RU" sz="4000" dirty="0"/>
          </a:p>
          <a:p>
            <a:pPr marL="109728" indent="0">
              <a:buNone/>
            </a:pPr>
            <a:r>
              <a:rPr lang="ru-RU" sz="4900" dirty="0" smtClean="0">
                <a:solidFill>
                  <a:srgbClr val="FF0000"/>
                </a:solidFill>
              </a:rPr>
              <a:t>1</a:t>
            </a:r>
            <a:r>
              <a:rPr lang="ru-RU" sz="4900" dirty="0">
                <a:solidFill>
                  <a:srgbClr val="FF0000"/>
                </a:solidFill>
              </a:rPr>
              <a:t>. Право на труд относится к:</a:t>
            </a:r>
          </a:p>
          <a:p>
            <a:pPr marL="109728" indent="0">
              <a:buNone/>
            </a:pPr>
            <a:r>
              <a:rPr lang="ru-RU" sz="4000" dirty="0"/>
              <a:t>1) личным правам 	3) социальным правам </a:t>
            </a:r>
          </a:p>
          <a:p>
            <a:pPr marL="109728" indent="0">
              <a:buNone/>
            </a:pPr>
            <a:r>
              <a:rPr lang="ru-RU" sz="4000" dirty="0"/>
              <a:t>2) политическим правам 	</a:t>
            </a:r>
          </a:p>
          <a:p>
            <a:pPr marL="109728" indent="0">
              <a:buNone/>
            </a:pPr>
            <a:endParaRPr lang="ru-RU" sz="4000" dirty="0"/>
          </a:p>
          <a:p>
            <a:pPr marL="109728" indent="0">
              <a:buNone/>
            </a:pPr>
            <a:r>
              <a:rPr lang="ru-RU" sz="4000" dirty="0"/>
              <a:t> </a:t>
            </a:r>
            <a:r>
              <a:rPr lang="ru-RU" sz="4900" dirty="0" smtClean="0">
                <a:solidFill>
                  <a:srgbClr val="FF0000"/>
                </a:solidFill>
              </a:rPr>
              <a:t>2.Полное </a:t>
            </a:r>
            <a:r>
              <a:rPr lang="ru-RU" sz="4900" dirty="0">
                <a:solidFill>
                  <a:srgbClr val="FF0000"/>
                </a:solidFill>
              </a:rPr>
              <a:t>право устроиться на работу имеет человек с:</a:t>
            </a:r>
          </a:p>
          <a:p>
            <a:pPr marL="109728" indent="0">
              <a:buNone/>
            </a:pPr>
            <a:r>
              <a:rPr lang="ru-RU" sz="4000" dirty="0"/>
              <a:t>1) </a:t>
            </a:r>
            <a:r>
              <a:rPr lang="ru-RU" sz="4000" dirty="0" smtClean="0"/>
              <a:t>46лет      </a:t>
            </a:r>
            <a:r>
              <a:rPr lang="ru-RU" sz="4000" dirty="0"/>
              <a:t>2) 15 лет       3) 18 </a:t>
            </a:r>
            <a:r>
              <a:rPr lang="ru-RU" sz="4000" dirty="0" smtClean="0"/>
              <a:t>лет</a:t>
            </a:r>
            <a:endParaRPr lang="ru-RU" sz="4000" dirty="0"/>
          </a:p>
          <a:p>
            <a:pPr marL="109728" indent="0">
              <a:buNone/>
            </a:pPr>
            <a:endParaRPr lang="ru-RU" sz="4000" dirty="0"/>
          </a:p>
          <a:p>
            <a:pPr marL="109728" indent="0">
              <a:buNone/>
            </a:pPr>
            <a:r>
              <a:rPr lang="ru-RU" sz="4900" dirty="0"/>
              <a:t> </a:t>
            </a:r>
            <a:r>
              <a:rPr lang="ru-RU" sz="4900" dirty="0" smtClean="0"/>
              <a:t> </a:t>
            </a:r>
            <a:r>
              <a:rPr lang="ru-RU" sz="4900" dirty="0" smtClean="0">
                <a:solidFill>
                  <a:srgbClr val="FF0000"/>
                </a:solidFill>
              </a:rPr>
              <a:t>3. </a:t>
            </a:r>
            <a:r>
              <a:rPr lang="ru-RU" sz="4900" dirty="0">
                <a:solidFill>
                  <a:srgbClr val="FF0000"/>
                </a:solidFill>
              </a:rPr>
              <a:t>К увольнению по инициативе работодателя относится:</a:t>
            </a:r>
          </a:p>
          <a:p>
            <a:pPr marL="109728" indent="0">
              <a:buNone/>
            </a:pPr>
            <a:r>
              <a:rPr lang="ru-RU" sz="4000" dirty="0"/>
              <a:t>1) соглашение сторон</a:t>
            </a:r>
          </a:p>
          <a:p>
            <a:pPr marL="109728" indent="0">
              <a:buNone/>
            </a:pPr>
            <a:r>
              <a:rPr lang="ru-RU" sz="4000" dirty="0"/>
              <a:t>2) истечение срока договора </a:t>
            </a:r>
          </a:p>
          <a:p>
            <a:pPr marL="109728" indent="0">
              <a:buNone/>
            </a:pPr>
            <a:r>
              <a:rPr lang="ru-RU" sz="4000" dirty="0" smtClean="0"/>
              <a:t>3) </a:t>
            </a:r>
            <a:r>
              <a:rPr lang="ru-RU" sz="4000" dirty="0"/>
              <a:t>сокращение численности работников.</a:t>
            </a:r>
          </a:p>
          <a:p>
            <a:pPr marL="109728" indent="0">
              <a:buNone/>
            </a:pPr>
            <a:endParaRPr lang="ru-RU" sz="4000" dirty="0"/>
          </a:p>
          <a:p>
            <a:pPr marL="109728" indent="0">
              <a:buNone/>
            </a:pPr>
            <a:r>
              <a:rPr lang="ru-RU" sz="4900" dirty="0">
                <a:solidFill>
                  <a:srgbClr val="FF0000"/>
                </a:solidFill>
              </a:rPr>
              <a:t> </a:t>
            </a:r>
            <a:r>
              <a:rPr lang="ru-RU" sz="4900" dirty="0" smtClean="0">
                <a:solidFill>
                  <a:srgbClr val="FF0000"/>
                </a:solidFill>
              </a:rPr>
              <a:t>4. </a:t>
            </a:r>
            <a:r>
              <a:rPr lang="ru-RU" sz="4900" dirty="0">
                <a:solidFill>
                  <a:srgbClr val="FF0000"/>
                </a:solidFill>
              </a:rPr>
              <a:t>Видом дисциплинарного взыскания является:</a:t>
            </a:r>
          </a:p>
          <a:p>
            <a:pPr marL="109728" indent="0">
              <a:buNone/>
            </a:pPr>
            <a:r>
              <a:rPr lang="ru-RU" sz="4000" dirty="0"/>
              <a:t>1) предупреждение 	3) увольнение </a:t>
            </a:r>
          </a:p>
          <a:p>
            <a:pPr marL="109728" indent="0">
              <a:buNone/>
            </a:pPr>
            <a:r>
              <a:rPr lang="ru-RU" sz="4000" dirty="0"/>
              <a:t>2) строгий выговор 	</a:t>
            </a:r>
          </a:p>
          <a:p>
            <a:pPr marL="109728" indent="0">
              <a:buNone/>
            </a:pPr>
            <a:endParaRPr lang="ru-RU" sz="4000" dirty="0"/>
          </a:p>
          <a:p>
            <a:pPr marL="109728" indent="0">
              <a:buNone/>
            </a:pPr>
            <a:r>
              <a:rPr lang="ru-RU" sz="4000" dirty="0"/>
              <a:t> </a:t>
            </a:r>
            <a:r>
              <a:rPr lang="ru-RU" sz="4900" dirty="0" smtClean="0">
                <a:solidFill>
                  <a:srgbClr val="FF0000"/>
                </a:solidFill>
              </a:rPr>
              <a:t>5. </a:t>
            </a:r>
            <a:r>
              <a:rPr lang="ru-RU" sz="4900" dirty="0">
                <a:solidFill>
                  <a:srgbClr val="FF0000"/>
                </a:solidFill>
              </a:rPr>
              <a:t>К документам, необходимым для заключения трудового договора, не относится:</a:t>
            </a:r>
          </a:p>
          <a:p>
            <a:pPr marL="109728" indent="0">
              <a:buNone/>
            </a:pPr>
            <a:r>
              <a:rPr lang="ru-RU" sz="4000" dirty="0"/>
              <a:t>1) паспорт или иной документ, удостоверяющий личность</a:t>
            </a:r>
          </a:p>
          <a:p>
            <a:pPr marL="109728" indent="0">
              <a:buNone/>
            </a:pPr>
            <a:r>
              <a:rPr lang="ru-RU" sz="4000" dirty="0"/>
              <a:t>2) трудовая книжка, за исключением случаев, когда трудовой договор заключается впервые или работник поступает на работу на условиях совместительства</a:t>
            </a:r>
          </a:p>
          <a:p>
            <a:pPr marL="109728" indent="0">
              <a:buNone/>
            </a:pPr>
            <a:r>
              <a:rPr lang="ru-RU" sz="4000" dirty="0"/>
              <a:t>3) страховое свидетельство государственного пенсионного страхования</a:t>
            </a:r>
          </a:p>
          <a:p>
            <a:pPr marL="109728" indent="0">
              <a:buNone/>
            </a:pPr>
            <a:r>
              <a:rPr lang="ru-RU" sz="4000" dirty="0" smtClean="0"/>
              <a:t>.</a:t>
            </a:r>
            <a:endParaRPr lang="ru-RU" sz="4000" dirty="0"/>
          </a:p>
          <a:p>
            <a:pPr marL="109728" indent="0">
              <a:buNone/>
            </a:pPr>
            <a:endParaRPr lang="ru-RU" sz="4000" dirty="0"/>
          </a:p>
          <a:p>
            <a:pPr marL="109728" indent="0">
              <a:buNone/>
            </a:pPr>
            <a:endParaRPr lang="ru-RU" dirty="0"/>
          </a:p>
          <a:p>
            <a:pPr marL="109728" indent="0">
              <a:buNone/>
            </a:pPr>
            <a:endParaRPr lang="ru-RU" dirty="0"/>
          </a:p>
          <a:p>
            <a:pPr marL="109728" indent="0">
              <a:buNone/>
            </a:pPr>
            <a:endParaRPr lang="ru-RU" dirty="0"/>
          </a:p>
        </p:txBody>
      </p:sp>
    </p:spTree>
  </p:cSld>
  <p:clrMapOvr>
    <a:masterClrMapping/>
  </p:clrMapOvr>
  <p:transition advTm="3744">
    <p:wheel spokes="3"/>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42910" y="571480"/>
            <a:ext cx="8229600" cy="5143536"/>
          </a:xfrm>
        </p:spPr>
        <p:txBody>
          <a:bodyPr>
            <a:normAutofit/>
          </a:bodyPr>
          <a:lstStyle/>
          <a:p>
            <a:pPr algn="just"/>
            <a:r>
              <a:rPr lang="ru-RU" sz="2500" dirty="0" smtClean="0"/>
              <a:t>      </a:t>
            </a:r>
            <a:endParaRPr lang="ru-RU" sz="3600" dirty="0">
              <a:solidFill>
                <a:srgbClr val="FF0000"/>
              </a:solidFill>
              <a:latin typeface="Monotype Corsiva" pitchFamily="66" charset="0"/>
            </a:endParaRPr>
          </a:p>
        </p:txBody>
      </p:sp>
      <p:pic>
        <p:nvPicPr>
          <p:cNvPr id="4098" name="Picture 2" descr="C:\Users\user\Desktop\IMG_454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6244126" cy="545320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31651">
            <a:off x="4634527" y="901774"/>
            <a:ext cx="4786183" cy="57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28376">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Фото\Клуб фото\DSC_0252.JPG"/>
          <p:cNvPicPr>
            <a:picLocks noChangeAspect="1" noChangeArrowheads="1"/>
          </p:cNvPicPr>
          <p:nvPr/>
        </p:nvPicPr>
        <p:blipFill>
          <a:blip r:embed="rId2" cstate="print"/>
          <a:srcRect/>
          <a:stretch>
            <a:fillRect/>
          </a:stretch>
        </p:blipFill>
        <p:spPr bwMode="auto">
          <a:xfrm>
            <a:off x="7572396" y="38362182"/>
            <a:ext cx="7143800" cy="9363076"/>
          </a:xfrm>
          <a:prstGeom prst="rect">
            <a:avLst/>
          </a:prstGeom>
          <a:noFill/>
        </p:spPr>
      </p:pic>
      <p:sp>
        <p:nvSpPr>
          <p:cNvPr id="7" name="Содержимое 1"/>
          <p:cNvSpPr>
            <a:spLocks noGrp="1"/>
          </p:cNvSpPr>
          <p:nvPr>
            <p:ph type="title"/>
          </p:nvPr>
        </p:nvSpPr>
        <p:spPr>
          <a:xfrm>
            <a:off x="714375" y="4929188"/>
            <a:ext cx="8229600" cy="1143000"/>
          </a:xfrm>
        </p:spPr>
        <p:txBody>
          <a:bodyPr>
            <a:noAutofit/>
          </a:bodyPr>
          <a:lstStyle/>
          <a:p>
            <a:pPr algn="ctr">
              <a:buNone/>
            </a:pPr>
            <a:r>
              <a:rPr lang="ru-RU" sz="3600" b="1" dirty="0" smtClean="0">
                <a:solidFill>
                  <a:srgbClr val="C00000"/>
                </a:solidFill>
                <a:latin typeface="Monotype Corsiva" pitchFamily="66" charset="0"/>
              </a:rPr>
              <a:t/>
            </a:r>
            <a:br>
              <a:rPr lang="ru-RU" sz="3600" b="1" dirty="0" smtClean="0">
                <a:solidFill>
                  <a:srgbClr val="C00000"/>
                </a:solidFill>
                <a:latin typeface="Monotype Corsiva" pitchFamily="66" charset="0"/>
              </a:rPr>
            </a:br>
            <a:r>
              <a:rPr lang="ru-RU" sz="3600" b="1" dirty="0" smtClean="0">
                <a:solidFill>
                  <a:srgbClr val="C00000"/>
                </a:solidFill>
                <a:latin typeface="Book Antiqua" pitchFamily="18" charset="0"/>
              </a:rPr>
              <a:t>Спасибо за внимание!</a:t>
            </a:r>
          </a:p>
        </p:txBody>
      </p:sp>
      <p:pic>
        <p:nvPicPr>
          <p:cNvPr id="3074" name="Picture 2" descr="C:\Users\user\Desktop\об участие в  III областном конкурсе тематических уроков о профсоюзе\1....фото профсоюзные уроки\IMG_4401.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476672"/>
            <a:ext cx="8280920" cy="48732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188642"/>
            <a:ext cx="8750206" cy="5832646"/>
          </a:xfrm>
        </p:spPr>
        <p:txBody>
          <a:bodyPr>
            <a:normAutofit/>
          </a:bodyPr>
          <a:lstStyle/>
          <a:p>
            <a:pPr marL="109728" indent="0">
              <a:buNone/>
            </a:pPr>
            <a:endParaRPr lang="ru-RU" dirty="0" smtClean="0">
              <a:solidFill>
                <a:schemeClr val="accent5">
                  <a:lumMod val="75000"/>
                </a:schemeClr>
              </a:solidFill>
              <a:latin typeface="Monotype Corsiva" pitchFamily="66" charset="0"/>
            </a:endParaRPr>
          </a:p>
          <a:p>
            <a:endParaRPr lang="ru-RU" dirty="0"/>
          </a:p>
        </p:txBody>
      </p:sp>
      <p:sp>
        <p:nvSpPr>
          <p:cNvPr id="3" name="Прямоугольник 2"/>
          <p:cNvSpPr/>
          <p:nvPr/>
        </p:nvSpPr>
        <p:spPr>
          <a:xfrm>
            <a:off x="251520" y="188641"/>
            <a:ext cx="8712968" cy="3416320"/>
          </a:xfrm>
          <a:prstGeom prst="rect">
            <a:avLst/>
          </a:prstGeom>
        </p:spPr>
        <p:txBody>
          <a:bodyPr wrap="square">
            <a:spAutoFit/>
          </a:bodyPr>
          <a:lstStyle/>
          <a:p>
            <a:r>
              <a:rPr lang="ru-RU" dirty="0" smtClean="0"/>
              <a:t> </a:t>
            </a:r>
            <a:r>
              <a:rPr lang="ru-RU" sz="2400" dirty="0">
                <a:solidFill>
                  <a:srgbClr val="FF0000"/>
                </a:solidFill>
                <a:latin typeface="Monotype Corsiva" pitchFamily="66" charset="0"/>
                <a:cs typeface="AngsanaUPC" pitchFamily="18" charset="-34"/>
              </a:rPr>
              <a:t>Профессиональный союз (профсоюз) </a:t>
            </a:r>
            <a:r>
              <a:rPr lang="ru-RU" sz="2400" dirty="0">
                <a:solidFill>
                  <a:srgbClr val="C00000"/>
                </a:solidFill>
                <a:latin typeface="Monotype Corsiva" pitchFamily="66" charset="0"/>
                <a:cs typeface="AngsanaUPC" pitchFamily="18" charset="-34"/>
              </a:rPr>
              <a:t>– добровольное общественное объединение людей, связанных общими интересами по роду их деятельности, на производстве, в сфере обслуживания, культуре, спорте, образования и т.д</a:t>
            </a:r>
            <a:r>
              <a:rPr lang="ru-RU" sz="2400" dirty="0" smtClean="0">
                <a:solidFill>
                  <a:srgbClr val="C00000"/>
                </a:solidFill>
                <a:latin typeface="Monotype Corsiva" pitchFamily="66" charset="0"/>
                <a:cs typeface="AngsanaUPC" pitchFamily="18" charset="-34"/>
              </a:rPr>
              <a:t>.</a:t>
            </a:r>
          </a:p>
          <a:p>
            <a:r>
              <a:rPr lang="ru-RU" sz="2400" dirty="0">
                <a:solidFill>
                  <a:srgbClr val="C00000"/>
                </a:solidFill>
                <a:latin typeface="Monotype Corsiva" pitchFamily="66" charset="0"/>
                <a:cs typeface="AngsanaUPC" pitchFamily="18" charset="-34"/>
              </a:rPr>
              <a:t>Наш урок </a:t>
            </a:r>
            <a:r>
              <a:rPr lang="ru-RU" sz="2400" dirty="0" smtClean="0">
                <a:solidFill>
                  <a:srgbClr val="C00000"/>
                </a:solidFill>
                <a:latin typeface="Monotype Corsiva" pitchFamily="66" charset="0"/>
                <a:cs typeface="AngsanaUPC" pitchFamily="18" charset="-34"/>
              </a:rPr>
              <a:t>«СТРАНИЦЫ </a:t>
            </a:r>
            <a:r>
              <a:rPr lang="ru-RU" sz="2400" dirty="0">
                <a:solidFill>
                  <a:srgbClr val="C00000"/>
                </a:solidFill>
                <a:latin typeface="Monotype Corsiva" pitchFamily="66" charset="0"/>
                <a:cs typeface="AngsanaUPC" pitchFamily="18" charset="-34"/>
              </a:rPr>
              <a:t>ИСТОРИИ </a:t>
            </a:r>
            <a:r>
              <a:rPr lang="ru-RU" sz="2400" dirty="0" smtClean="0">
                <a:solidFill>
                  <a:srgbClr val="C00000"/>
                </a:solidFill>
                <a:latin typeface="Monotype Corsiva" pitchFamily="66" charset="0"/>
                <a:cs typeface="AngsanaUPC" pitchFamily="18" charset="-34"/>
              </a:rPr>
              <a:t>ФПСО» состоит из  трёх частей</a:t>
            </a:r>
            <a:r>
              <a:rPr lang="ru-RU" sz="2400" dirty="0">
                <a:solidFill>
                  <a:srgbClr val="C00000"/>
                </a:solidFill>
                <a:latin typeface="Monotype Corsiva" pitchFamily="66" charset="0"/>
                <a:cs typeface="AngsanaUPC" pitchFamily="18" charset="-34"/>
              </a:rPr>
              <a:t/>
            </a:r>
            <a:br>
              <a:rPr lang="ru-RU" sz="2400" dirty="0">
                <a:solidFill>
                  <a:srgbClr val="C00000"/>
                </a:solidFill>
                <a:latin typeface="Monotype Corsiva" pitchFamily="66" charset="0"/>
                <a:cs typeface="AngsanaUPC" pitchFamily="18" charset="-34"/>
              </a:rPr>
            </a:br>
            <a:r>
              <a:rPr lang="ru-RU" sz="2400" dirty="0" smtClean="0">
                <a:solidFill>
                  <a:srgbClr val="C00000"/>
                </a:solidFill>
                <a:latin typeface="Monotype Corsiva" pitchFamily="66" charset="0"/>
                <a:cs typeface="AngsanaUPC" pitchFamily="18" charset="-34"/>
              </a:rPr>
              <a:t>I часть урока -История профсоюзного движения</a:t>
            </a:r>
            <a:r>
              <a:rPr lang="ru-RU" sz="2400" dirty="0">
                <a:solidFill>
                  <a:srgbClr val="C00000"/>
                </a:solidFill>
                <a:latin typeface="Monotype Corsiva" pitchFamily="66" charset="0"/>
                <a:cs typeface="AngsanaUPC" pitchFamily="18" charset="-34"/>
              </a:rPr>
              <a:t> </a:t>
            </a:r>
            <a:r>
              <a:rPr lang="ru-RU" sz="2400" dirty="0" smtClean="0">
                <a:solidFill>
                  <a:srgbClr val="C00000"/>
                </a:solidFill>
                <a:latin typeface="Monotype Corsiva" pitchFamily="66" charset="0"/>
                <a:cs typeface="AngsanaUPC" pitchFamily="18" charset="-34"/>
              </a:rPr>
              <a:t>ФПСО</a:t>
            </a:r>
            <a:endParaRPr lang="ru-RU" sz="2400" dirty="0">
              <a:solidFill>
                <a:srgbClr val="C00000"/>
              </a:solidFill>
              <a:latin typeface="Monotype Corsiva" pitchFamily="66" charset="0"/>
              <a:cs typeface="AngsanaUPC" pitchFamily="18" charset="-34"/>
            </a:endParaRPr>
          </a:p>
          <a:p>
            <a:r>
              <a:rPr lang="ru-RU" sz="2400" dirty="0" smtClean="0">
                <a:solidFill>
                  <a:srgbClr val="C00000"/>
                </a:solidFill>
                <a:latin typeface="Monotype Corsiva" pitchFamily="66" charset="0"/>
                <a:cs typeface="AngsanaUPC" pitchFamily="18" charset="-34"/>
              </a:rPr>
              <a:t>II часть</a:t>
            </a:r>
            <a:r>
              <a:rPr lang="ru-RU" sz="2400" dirty="0">
                <a:solidFill>
                  <a:srgbClr val="C00000"/>
                </a:solidFill>
                <a:latin typeface="Monotype Corsiva" pitchFamily="66" charset="0"/>
                <a:cs typeface="AngsanaUPC" pitchFamily="18" charset="-34"/>
              </a:rPr>
              <a:t> у</a:t>
            </a:r>
            <a:r>
              <a:rPr lang="ru-RU" sz="2400" dirty="0" smtClean="0">
                <a:solidFill>
                  <a:srgbClr val="C00000"/>
                </a:solidFill>
                <a:latin typeface="Monotype Corsiva" pitchFamily="66" charset="0"/>
                <a:cs typeface="AngsanaUPC" pitchFamily="18" charset="-34"/>
              </a:rPr>
              <a:t>рока -«</a:t>
            </a:r>
            <a:r>
              <a:rPr lang="ru-RU" sz="2400" dirty="0">
                <a:solidFill>
                  <a:srgbClr val="C00000"/>
                </a:solidFill>
                <a:latin typeface="Monotype Corsiva" pitchFamily="66" charset="0"/>
                <a:cs typeface="AngsanaUPC" pitchFamily="18" charset="-34"/>
              </a:rPr>
              <a:t>Мне   интересно это знать</a:t>
            </a:r>
            <a:r>
              <a:rPr lang="ru-RU" sz="2400" dirty="0" smtClean="0">
                <a:solidFill>
                  <a:srgbClr val="C00000"/>
                </a:solidFill>
                <a:latin typeface="Monotype Corsiva" pitchFamily="66" charset="0"/>
                <a:cs typeface="AngsanaUPC" pitchFamily="18" charset="-34"/>
              </a:rPr>
              <a:t>...!» (вопрос-ответ)</a:t>
            </a:r>
          </a:p>
          <a:p>
            <a:r>
              <a:rPr lang="en-US" sz="2400" dirty="0" smtClean="0">
                <a:solidFill>
                  <a:srgbClr val="C00000"/>
                </a:solidFill>
                <a:latin typeface="AngsanaUPC" pitchFamily="18" charset="-34"/>
                <a:cs typeface="AngsanaUPC" pitchFamily="18" charset="-34"/>
              </a:rPr>
              <a:t>III</a:t>
            </a:r>
            <a:r>
              <a:rPr lang="ru-RU" sz="2400" dirty="0">
                <a:solidFill>
                  <a:srgbClr val="C00000"/>
                </a:solidFill>
                <a:latin typeface="Monotype Corsiva" pitchFamily="66" charset="0"/>
                <a:cs typeface="AngsanaUPC" pitchFamily="18" charset="-34"/>
              </a:rPr>
              <a:t>часть урока- </a:t>
            </a:r>
            <a:r>
              <a:rPr lang="ru-RU" sz="2400" dirty="0" smtClean="0">
                <a:solidFill>
                  <a:srgbClr val="C00000"/>
                </a:solidFill>
                <a:latin typeface="Monotype Corsiva" pitchFamily="66" charset="0"/>
                <a:cs typeface="AngsanaUPC" pitchFamily="18" charset="-34"/>
              </a:rPr>
              <a:t>Тест </a:t>
            </a:r>
            <a:r>
              <a:rPr lang="ru-RU" sz="2400" dirty="0">
                <a:solidFill>
                  <a:srgbClr val="C00000"/>
                </a:solidFill>
                <a:latin typeface="Monotype Corsiva" pitchFamily="66" charset="0"/>
                <a:cs typeface="AngsanaUPC" pitchFamily="18" charset="-34"/>
              </a:rPr>
              <a:t>«Трудовое право».</a:t>
            </a:r>
          </a:p>
          <a:p>
            <a:endParaRPr lang="ru-RU" sz="2400" b="1" dirty="0">
              <a:solidFill>
                <a:srgbClr val="C00000"/>
              </a:solidFill>
              <a:latin typeface="Monotype Corsiva" pitchFamily="66" charset="0"/>
            </a:endParaRPr>
          </a:p>
        </p:txBody>
      </p:sp>
      <p:pic>
        <p:nvPicPr>
          <p:cNvPr id="3074" name="Picture 2" descr="C:\Users\user\Desktop\об участие в  III областном конкурсе тематических уроков о профсоюзе\фото профсоюзные уроки\IMG_43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1498" y="3311753"/>
            <a:ext cx="5976664" cy="321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20" y="357166"/>
            <a:ext cx="8229600" cy="4525963"/>
          </a:xfrm>
        </p:spPr>
        <p:txBody>
          <a:bodyPr>
            <a:normAutofit/>
          </a:bodyPr>
          <a:lstStyle/>
          <a:p>
            <a:pPr algn="just">
              <a:buNone/>
            </a:pPr>
            <a:endParaRPr lang="ru-RU" sz="2800" dirty="0" smtClean="0">
              <a:solidFill>
                <a:schemeClr val="accent5">
                  <a:lumMod val="75000"/>
                </a:schemeClr>
              </a:solidFill>
              <a:latin typeface="Monotype Corsiva" pitchFamily="66" charset="0"/>
            </a:endParaRPr>
          </a:p>
          <a:p>
            <a:endParaRPr lang="ru-RU" dirty="0"/>
          </a:p>
        </p:txBody>
      </p:sp>
      <p:sp>
        <p:nvSpPr>
          <p:cNvPr id="3" name="Прямоугольник 2"/>
          <p:cNvSpPr/>
          <p:nvPr/>
        </p:nvSpPr>
        <p:spPr>
          <a:xfrm>
            <a:off x="611560" y="332656"/>
            <a:ext cx="7920880" cy="1169551"/>
          </a:xfrm>
          <a:prstGeom prst="rect">
            <a:avLst/>
          </a:prstGeom>
        </p:spPr>
        <p:txBody>
          <a:bodyPr wrap="square">
            <a:spAutoFit/>
          </a:bodyPr>
          <a:lstStyle/>
          <a:p>
            <a:r>
              <a:rPr lang="ru-RU" sz="2800" b="1" dirty="0" smtClean="0">
                <a:solidFill>
                  <a:srgbClr val="FF0000"/>
                </a:solidFill>
                <a:latin typeface="Bookman Old Style" pitchFamily="18" charset="0"/>
              </a:rPr>
              <a:t>Гордимся прошлым.</a:t>
            </a:r>
            <a:r>
              <a:rPr lang="ru-RU" sz="2400" b="1" dirty="0">
                <a:solidFill>
                  <a:srgbClr val="FF0000"/>
                </a:solidFill>
                <a:latin typeface="Bookman Old Style" pitchFamily="18" charset="0"/>
              </a:rPr>
              <a:t/>
            </a:r>
            <a:br>
              <a:rPr lang="ru-RU" sz="2400" b="1" dirty="0">
                <a:solidFill>
                  <a:srgbClr val="FF0000"/>
                </a:solidFill>
                <a:latin typeface="Bookman Old Style" pitchFamily="18" charset="0"/>
              </a:rPr>
            </a:br>
            <a:r>
              <a:rPr lang="ru-RU" sz="2400" b="1" dirty="0">
                <a:solidFill>
                  <a:srgbClr val="FF0000"/>
                </a:solidFill>
                <a:latin typeface="Bookman Old Style" pitchFamily="18" charset="0"/>
              </a:rPr>
              <a:t>Листая  страницы истории </a:t>
            </a:r>
            <a:r>
              <a:rPr lang="ru-RU" sz="2400" b="1" dirty="0" smtClean="0">
                <a:solidFill>
                  <a:srgbClr val="FF0000"/>
                </a:solidFill>
                <a:latin typeface="Bookman Old Style" pitchFamily="18" charset="0"/>
              </a:rPr>
              <a:t>ФПСО</a:t>
            </a:r>
            <a:r>
              <a:rPr lang="ru-RU" b="1" dirty="0">
                <a:solidFill>
                  <a:srgbClr val="FF0000"/>
                </a:solidFill>
                <a:latin typeface="Bookman Old Style" pitchFamily="18" charset="0"/>
              </a:rPr>
              <a:t/>
            </a:r>
            <a:br>
              <a:rPr lang="ru-RU" b="1" dirty="0">
                <a:solidFill>
                  <a:srgbClr val="FF0000"/>
                </a:solidFill>
                <a:latin typeface="Bookman Old Style" pitchFamily="18" charset="0"/>
              </a:rPr>
            </a:br>
            <a:endParaRPr lang="ru-RU" b="1" dirty="0">
              <a:solidFill>
                <a:srgbClr val="FF0000"/>
              </a:solidFill>
              <a:latin typeface="Bookman Old Style" pitchFamily="18" charset="0"/>
            </a:endParaRPr>
          </a:p>
        </p:txBody>
      </p:sp>
      <p:sp>
        <p:nvSpPr>
          <p:cNvPr id="5" name="Прямоугольник 4"/>
          <p:cNvSpPr/>
          <p:nvPr/>
        </p:nvSpPr>
        <p:spPr>
          <a:xfrm>
            <a:off x="467544" y="1440652"/>
            <a:ext cx="5616624" cy="4708981"/>
          </a:xfrm>
          <a:prstGeom prst="rect">
            <a:avLst/>
          </a:prstGeom>
        </p:spPr>
        <p:txBody>
          <a:bodyPr wrap="square">
            <a:spAutoFit/>
          </a:bodyPr>
          <a:lstStyle/>
          <a:p>
            <a:r>
              <a:rPr lang="ru-RU" sz="2000" dirty="0">
                <a:solidFill>
                  <a:srgbClr val="C00000"/>
                </a:solidFill>
                <a:latin typeface="Monotype Corsiva" pitchFamily="66" charset="0"/>
              </a:rPr>
              <a:t>Свою историю на Урале союзы работников по профессиям начали одними из первых в дореволюционной России – в 1905 г.</a:t>
            </a:r>
          </a:p>
          <a:p>
            <a:r>
              <a:rPr lang="ru-RU" sz="2000" dirty="0">
                <a:solidFill>
                  <a:srgbClr val="C00000"/>
                </a:solidFill>
                <a:latin typeface="Monotype Corsiva" pitchFamily="66" charset="0"/>
              </a:rPr>
              <a:t>Труд рабочих на горнопромышленных </a:t>
            </a:r>
            <a:r>
              <a:rPr lang="ru-RU" sz="2000" dirty="0" smtClean="0">
                <a:solidFill>
                  <a:srgbClr val="C00000"/>
                </a:solidFill>
                <a:latin typeface="Monotype Corsiva" pitchFamily="66" charset="0"/>
              </a:rPr>
              <a:t>предприятиях был </a:t>
            </a:r>
            <a:r>
              <a:rPr lang="ru-RU" sz="2000" dirty="0">
                <a:solidFill>
                  <a:srgbClr val="C00000"/>
                </a:solidFill>
                <a:latin typeface="Monotype Corsiva" pitchFamily="66" charset="0"/>
              </a:rPr>
              <a:t>крайне тяжелым. Люди работали по 14-17 часов, а зарплату получали в 2 раза меньше, чем на юге России. Об охране труда никто не заботился. Травмы на производстве были привычным делом. «Увечных рабочих» выкидывали на улицу безо всяких пособий. Толчком для легального объединения рабочих в профсоюзы послужил царский манифест от 17 октября 1905 г., принятый под напором растущей активности рабочих масс, когда стачка за стачкой полыхали по всей России. Документ провозгласил свободы слова, собраний, совести и союзов.</a:t>
            </a: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66704">
            <a:off x="6232470" y="2617476"/>
            <a:ext cx="2512909" cy="2015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descr="C:\Users\user\Desktop\профсоюзные уроки\IMG_454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3933056"/>
            <a:ext cx="2914226" cy="207853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35496">
            <a:off x="6440846" y="631990"/>
            <a:ext cx="2452835" cy="1792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19" y="214290"/>
            <a:ext cx="8605035" cy="6311054"/>
          </a:xfrm>
        </p:spPr>
        <p:txBody>
          <a:bodyPr>
            <a:normAutofit/>
          </a:bodyPr>
          <a:lstStyle/>
          <a:p>
            <a:pPr marL="109728" indent="0">
              <a:buNone/>
            </a:pPr>
            <a:r>
              <a:rPr lang="ru-RU" sz="1800" dirty="0">
                <a:solidFill>
                  <a:srgbClr val="C00000"/>
                </a:solidFill>
                <a:latin typeface="Monotype Corsiva" pitchFamily="66" charset="0"/>
              </a:rPr>
              <a:t>После издания манифеста на Урале были созданы сразу несколько профсоюзов от металлистов до ювелиров и </a:t>
            </a:r>
            <a:r>
              <a:rPr lang="ru-RU" sz="1800" dirty="0" err="1">
                <a:solidFill>
                  <a:srgbClr val="C00000"/>
                </a:solidFill>
                <a:latin typeface="Monotype Corsiva" pitchFamily="66" charset="0"/>
              </a:rPr>
              <a:t>чаеразвесочников</a:t>
            </a:r>
            <a:r>
              <a:rPr lang="ru-RU" sz="1800" dirty="0">
                <a:solidFill>
                  <a:srgbClr val="C00000"/>
                </a:solidFill>
                <a:latin typeface="Monotype Corsiva" pitchFamily="66" charset="0"/>
              </a:rPr>
              <a:t> с приказчиками. Новорожденные организации, представляя интересы работников, требовали 8-часовой рабочий день, повышение зарплаты, безопасность условий труда, отмены штрафов, </a:t>
            </a:r>
            <a:r>
              <a:rPr lang="ru-RU" sz="1800" dirty="0" err="1">
                <a:solidFill>
                  <a:srgbClr val="C00000"/>
                </a:solidFill>
                <a:latin typeface="Monotype Corsiva" pitchFamily="66" charset="0"/>
              </a:rPr>
              <a:t>соцгарантии</a:t>
            </a:r>
            <a:r>
              <a:rPr lang="ru-RU" sz="1800" dirty="0">
                <a:solidFill>
                  <a:srgbClr val="C00000"/>
                </a:solidFill>
                <a:latin typeface="Monotype Corsiva" pitchFamily="66" charset="0"/>
              </a:rPr>
              <a:t> «увечным рабочим», запрета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сверхурочных </a:t>
            </a:r>
            <a:r>
              <a:rPr lang="ru-RU" sz="1800" dirty="0">
                <a:solidFill>
                  <a:srgbClr val="C00000"/>
                </a:solidFill>
                <a:latin typeface="Monotype Corsiva" pitchFamily="66" charset="0"/>
              </a:rPr>
              <a:t>и воскресных работ.</a:t>
            </a:r>
          </a:p>
          <a:p>
            <a:pPr marL="109728" indent="0">
              <a:buNone/>
            </a:pPr>
            <a:r>
              <a:rPr lang="ru-RU" sz="1800" dirty="0" smtClean="0">
                <a:solidFill>
                  <a:srgbClr val="C00000"/>
                </a:solidFill>
                <a:latin typeface="Monotype Corsiva" pitchFamily="66" charset="0"/>
              </a:rPr>
              <a:t>Но </a:t>
            </a:r>
            <a:r>
              <a:rPr lang="ru-RU" sz="1800" dirty="0">
                <a:solidFill>
                  <a:srgbClr val="C00000"/>
                </a:solidFill>
                <a:latin typeface="Monotype Corsiva" pitchFamily="66" charset="0"/>
              </a:rPr>
              <a:t>царская власть несколько раз запрещала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Деятельность профсоюзов </a:t>
            </a:r>
            <a:r>
              <a:rPr lang="ru-RU" sz="1800" dirty="0">
                <a:solidFill>
                  <a:srgbClr val="C00000"/>
                </a:solidFill>
                <a:latin typeface="Monotype Corsiva" pitchFamily="66" charset="0"/>
              </a:rPr>
              <a:t>уже после издания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манифеста</a:t>
            </a:r>
            <a:r>
              <a:rPr lang="ru-RU" sz="1800" dirty="0">
                <a:solidFill>
                  <a:srgbClr val="C00000"/>
                </a:solidFill>
                <a:latin typeface="Monotype Corsiva" pitchFamily="66" charset="0"/>
              </a:rPr>
              <a:t>,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затем </a:t>
            </a:r>
            <a:r>
              <a:rPr lang="ru-RU" sz="1800" dirty="0">
                <a:solidFill>
                  <a:srgbClr val="C00000"/>
                </a:solidFill>
                <a:latin typeface="Monotype Corsiva" pitchFamily="66" charset="0"/>
              </a:rPr>
              <a:t>в Екатеринбурге менялась власть с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белой на </a:t>
            </a:r>
            <a:r>
              <a:rPr lang="ru-RU" sz="1800" dirty="0">
                <a:solidFill>
                  <a:srgbClr val="C00000"/>
                </a:solidFill>
                <a:latin typeface="Monotype Corsiva" pitchFamily="66" charset="0"/>
              </a:rPr>
              <a:t>красную и наоборот, а с ними –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менялся состав </a:t>
            </a:r>
            <a:r>
              <a:rPr lang="ru-RU" sz="1800" dirty="0">
                <a:solidFill>
                  <a:srgbClr val="C00000"/>
                </a:solidFill>
                <a:latin typeface="Monotype Corsiva" pitchFamily="66" charset="0"/>
              </a:rPr>
              <a:t>руководителей уральских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профсоюзов </a:t>
            </a:r>
            <a:r>
              <a:rPr lang="ru-RU" sz="1800" dirty="0">
                <a:solidFill>
                  <a:srgbClr val="C00000"/>
                </a:solidFill>
                <a:latin typeface="Monotype Corsiva" pitchFamily="66" charset="0"/>
              </a:rPr>
              <a:t>от </a:t>
            </a:r>
            <a:r>
              <a:rPr lang="ru-RU" sz="1800" dirty="0" smtClean="0">
                <a:solidFill>
                  <a:srgbClr val="C00000"/>
                </a:solidFill>
                <a:latin typeface="Monotype Corsiva" pitchFamily="66" charset="0"/>
              </a:rPr>
              <a:t>меньшевиков </a:t>
            </a:r>
            <a:r>
              <a:rPr lang="ru-RU" sz="1800" dirty="0">
                <a:solidFill>
                  <a:srgbClr val="C00000"/>
                </a:solidFill>
                <a:latin typeface="Monotype Corsiva" pitchFamily="66" charset="0"/>
              </a:rPr>
              <a:t>и кадетов до большевиков и по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новой</a:t>
            </a:r>
            <a:r>
              <a:rPr lang="ru-RU" sz="1800" dirty="0">
                <a:solidFill>
                  <a:srgbClr val="C00000"/>
                </a:solidFill>
                <a:latin typeface="Monotype Corsiva" pitchFamily="66" charset="0"/>
              </a:rPr>
              <a:t>. От простого переизбрания до расстрела профлидеров было </a:t>
            </a:r>
            <a:endParaRPr lang="ru-RU" sz="1800" dirty="0" smtClean="0">
              <a:solidFill>
                <a:srgbClr val="C00000"/>
              </a:solidFill>
              <a:latin typeface="Monotype Corsiva" pitchFamily="66" charset="0"/>
            </a:endParaRPr>
          </a:p>
          <a:p>
            <a:pPr marL="109728" indent="0">
              <a:buNone/>
            </a:pPr>
            <a:r>
              <a:rPr lang="ru-RU" sz="1800" dirty="0" smtClean="0">
                <a:solidFill>
                  <a:srgbClr val="C00000"/>
                </a:solidFill>
                <a:latin typeface="Monotype Corsiva" pitchFamily="66" charset="0"/>
              </a:rPr>
              <a:t>меньше </a:t>
            </a:r>
            <a:r>
              <a:rPr lang="ru-RU" sz="1800" dirty="0">
                <a:solidFill>
                  <a:srgbClr val="C00000"/>
                </a:solidFill>
                <a:latin typeface="Monotype Corsiva" pitchFamily="66" charset="0"/>
              </a:rPr>
              <a:t>одного шага…</a:t>
            </a:r>
          </a:p>
          <a:p>
            <a:pPr marL="109728" indent="0">
              <a:buNone/>
            </a:pPr>
            <a:r>
              <a:rPr lang="ru-RU" sz="1800" dirty="0">
                <a:solidFill>
                  <a:srgbClr val="C00000"/>
                </a:solidFill>
                <a:latin typeface="Monotype Corsiva" pitchFamily="66" charset="0"/>
              </a:rPr>
              <a:t>Вот почему окончательное объединение «профсоюзов</a:t>
            </a:r>
          </a:p>
          <a:p>
            <a:pPr marL="109728" indent="0">
              <a:buNone/>
            </a:pPr>
            <a:r>
              <a:rPr lang="ru-RU" sz="1800" dirty="0">
                <a:solidFill>
                  <a:srgbClr val="C00000"/>
                </a:solidFill>
                <a:latin typeface="Monotype Corsiva" pitchFamily="66" charset="0"/>
              </a:rPr>
              <a:t>всех производств Уральской области» в одну – устойчивую, мощную, активную и влиятельную – организацию произошло на съезде 29 января – 2 февраля 1918 г. в Екатеринбурге, когда здесь установилась власть Советов.</a:t>
            </a:r>
          </a:p>
          <a:p>
            <a:pPr marL="109728" indent="0">
              <a:buNone/>
            </a:pPr>
            <a:r>
              <a:rPr lang="ru-RU" sz="2000" b="1" dirty="0" smtClean="0">
                <a:solidFill>
                  <a:srgbClr val="C00000"/>
                </a:solidFill>
                <a:latin typeface="Monotype Corsiva" pitchFamily="66" charset="0"/>
              </a:rPr>
              <a:t>                             </a:t>
            </a:r>
            <a:r>
              <a:rPr lang="ru-RU" sz="2400" b="1" dirty="0" smtClean="0">
                <a:solidFill>
                  <a:srgbClr val="C00000"/>
                </a:solidFill>
                <a:latin typeface="Monotype Corsiva" pitchFamily="66" charset="0"/>
              </a:rPr>
              <a:t>С </a:t>
            </a:r>
            <a:r>
              <a:rPr lang="ru-RU" sz="2400" b="1" dirty="0">
                <a:solidFill>
                  <a:srgbClr val="C00000"/>
                </a:solidFill>
                <a:latin typeface="Monotype Corsiva" pitchFamily="66" charset="0"/>
              </a:rPr>
              <a:t>этого времени ведет отсчет своей истории </a:t>
            </a:r>
            <a:r>
              <a:rPr lang="ru-RU" sz="2400" b="1" dirty="0" smtClean="0">
                <a:solidFill>
                  <a:srgbClr val="C00000"/>
                </a:solidFill>
                <a:latin typeface="Monotype Corsiva" pitchFamily="66" charset="0"/>
              </a:rPr>
              <a:t>ФПСО</a:t>
            </a:r>
            <a:endParaRPr lang="ru-RU" sz="2400" b="1" dirty="0">
              <a:solidFill>
                <a:srgbClr val="C00000"/>
              </a:solidFill>
              <a:latin typeface="Monotype Corsiva" pitchFamily="66" charset="0"/>
            </a:endParaRPr>
          </a:p>
          <a:p>
            <a:pPr marL="109728" indent="0">
              <a:buNone/>
            </a:pPr>
            <a:endParaRPr lang="ru-RU" sz="2400" dirty="0" smtClean="0">
              <a:solidFill>
                <a:schemeClr val="accent5">
                  <a:lumMod val="75000"/>
                </a:schemeClr>
              </a:solidFill>
              <a:latin typeface="Monotype Corsiva" pitchFamily="66" charset="0"/>
            </a:endParaRPr>
          </a:p>
        </p:txBody>
      </p:sp>
      <p:pic>
        <p:nvPicPr>
          <p:cNvPr id="4100" name="Picture 4" descr="C:\Users\user\Desktop\IMG_456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9292" y="1916832"/>
            <a:ext cx="2265831" cy="167296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user\Desktop\Рисунок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1340768"/>
            <a:ext cx="2734579" cy="35955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0"/>
            <a:ext cx="8964488" cy="6741368"/>
          </a:xfrm>
        </p:spPr>
        <p:txBody>
          <a:bodyPr>
            <a:noAutofit/>
          </a:bodyPr>
          <a:lstStyle/>
          <a:p>
            <a:r>
              <a:rPr lang="ru-RU" sz="2800" dirty="0">
                <a:solidFill>
                  <a:srgbClr val="FF0000"/>
                </a:solidFill>
                <a:latin typeface="Monotype Corsiva" pitchFamily="66" charset="0"/>
              </a:rPr>
              <a:t>Боремся за настоящее</a:t>
            </a:r>
            <a:r>
              <a:rPr lang="ru-RU" sz="2800" dirty="0" smtClean="0">
                <a:solidFill>
                  <a:srgbClr val="FF0000"/>
                </a:solidFill>
                <a:latin typeface="Monotype Corsiva" pitchFamily="66" charset="0"/>
              </a:rPr>
              <a:t/>
            </a:r>
            <a:br>
              <a:rPr lang="ru-RU" sz="2800" dirty="0" smtClean="0">
                <a:solidFill>
                  <a:srgbClr val="FF0000"/>
                </a:solidFill>
                <a:latin typeface="Monotype Corsiva" pitchFamily="66" charset="0"/>
              </a:rPr>
            </a:br>
            <a:r>
              <a:rPr lang="ru-RU" sz="1800" b="0" dirty="0" smtClean="0">
                <a:solidFill>
                  <a:srgbClr val="C00000"/>
                </a:solidFill>
                <a:latin typeface="Monotype Corsiva" pitchFamily="66" charset="0"/>
              </a:rPr>
              <a:t>просмотр фильма </a:t>
            </a:r>
            <a:r>
              <a:rPr lang="ru-RU" sz="1800" b="0" dirty="0">
                <a:solidFill>
                  <a:srgbClr val="C00000"/>
                </a:solidFill>
                <a:latin typeface="Monotype Corsiva" pitchFamily="66" charset="0"/>
              </a:rPr>
              <a:t>к 100-летию ФПСО</a:t>
            </a:r>
            <a:br>
              <a:rPr lang="ru-RU" sz="1800" b="0" dirty="0">
                <a:solidFill>
                  <a:srgbClr val="C00000"/>
                </a:solidFill>
                <a:latin typeface="Monotype Corsiva" pitchFamily="66" charset="0"/>
              </a:rPr>
            </a:br>
            <a:r>
              <a:rPr lang="ru-RU" sz="1800" b="0" dirty="0" smtClean="0">
                <a:solidFill>
                  <a:srgbClr val="C00000"/>
                </a:solidFill>
                <a:latin typeface="Monotype Corsiva" pitchFamily="66" charset="0"/>
              </a:rPr>
              <a:t>    "</a:t>
            </a:r>
            <a:r>
              <a:rPr lang="ru-RU" sz="1800" b="0" dirty="0">
                <a:solidFill>
                  <a:srgbClr val="C00000"/>
                </a:solidFill>
                <a:latin typeface="Monotype Corsiva" pitchFamily="66" charset="0"/>
              </a:rPr>
              <a:t>Акцент с Евгением </a:t>
            </a:r>
            <a:r>
              <a:rPr lang="ru-RU" sz="1800" b="0" dirty="0" err="1">
                <a:solidFill>
                  <a:srgbClr val="C00000"/>
                </a:solidFill>
                <a:latin typeface="Monotype Corsiva" pitchFamily="66" charset="0"/>
              </a:rPr>
              <a:t>Ениным</a:t>
            </a:r>
            <a:r>
              <a:rPr lang="ru-RU" sz="1800" b="0" dirty="0">
                <a:solidFill>
                  <a:srgbClr val="C00000"/>
                </a:solidFill>
                <a:latin typeface="Monotype Corsiva" pitchFamily="66" charset="0"/>
              </a:rPr>
              <a:t>": Андрей Ветлужский.</a:t>
            </a:r>
            <a:br>
              <a:rPr lang="ru-RU" sz="1800" b="0" dirty="0">
                <a:solidFill>
                  <a:srgbClr val="C00000"/>
                </a:solidFill>
                <a:latin typeface="Monotype Corsiva" pitchFamily="66" charset="0"/>
              </a:rPr>
            </a:br>
            <a:r>
              <a:rPr lang="ru-RU" sz="1800" b="0" dirty="0">
                <a:solidFill>
                  <a:srgbClr val="C00000"/>
                </a:solidFill>
                <a:latin typeface="Monotype Corsiva" pitchFamily="66" charset="0"/>
              </a:rPr>
              <a:t/>
            </a:r>
            <a:br>
              <a:rPr lang="ru-RU" sz="1800" b="0" dirty="0">
                <a:solidFill>
                  <a:srgbClr val="C00000"/>
                </a:solidFill>
                <a:latin typeface="Monotype Corsiva" pitchFamily="66" charset="0"/>
              </a:rPr>
            </a:br>
            <a:r>
              <a:rPr lang="ru-RU" sz="1800" b="0" dirty="0" smtClean="0">
                <a:solidFill>
                  <a:srgbClr val="C00000"/>
                </a:solidFill>
                <a:latin typeface="Monotype Corsiva" pitchFamily="66" charset="0"/>
              </a:rPr>
              <a:t/>
            </a:r>
            <a:br>
              <a:rPr lang="ru-RU" sz="1800" b="0" dirty="0" smtClean="0">
                <a:solidFill>
                  <a:srgbClr val="C00000"/>
                </a:solidFill>
                <a:latin typeface="Monotype Corsiva" pitchFamily="66" charset="0"/>
              </a:rPr>
            </a:br>
            <a:r>
              <a:rPr lang="ru-RU" sz="1800" b="0" dirty="0" smtClean="0">
                <a:solidFill>
                  <a:srgbClr val="C00000"/>
                </a:solidFill>
                <a:latin typeface="Monotype Corsiva" pitchFamily="66" charset="0"/>
              </a:rPr>
              <a:t>Федерация </a:t>
            </a:r>
            <a:r>
              <a:rPr lang="ru-RU" sz="1800" b="0" dirty="0">
                <a:solidFill>
                  <a:srgbClr val="C00000"/>
                </a:solidFill>
                <a:latin typeface="Monotype Corsiva" pitchFamily="66" charset="0"/>
              </a:rPr>
              <a:t>профсоюзов Свердловской области (ФПСО) – самая мощная из всех общественных организаций Уральского региона и третья по численности в составе Федерации независимых профсоюзов России после профобъединений Москвы и Татарстана. Общая численность членов профсоюзов в составе ФПСО - около 650 000 человек. Председатель Федерации профсоюзов Свердловской области – Андрей Леонидович </a:t>
            </a:r>
            <a:r>
              <a:rPr lang="ru-RU" sz="1800" b="0" dirty="0" err="1">
                <a:solidFill>
                  <a:srgbClr val="C00000"/>
                </a:solidFill>
                <a:latin typeface="Monotype Corsiva" pitchFamily="66" charset="0"/>
              </a:rPr>
              <a:t>Ветлужских</a:t>
            </a:r>
            <a:r>
              <a:rPr lang="ru-RU" sz="1800" b="0" dirty="0">
                <a:solidFill>
                  <a:srgbClr val="C00000"/>
                </a:solidFill>
                <a:latin typeface="Monotype Corsiva" pitchFamily="66" charset="0"/>
              </a:rPr>
              <a:t>.</a:t>
            </a:r>
            <a:br>
              <a:rPr lang="ru-RU" sz="1800" b="0" dirty="0">
                <a:solidFill>
                  <a:srgbClr val="C00000"/>
                </a:solidFill>
                <a:latin typeface="Monotype Corsiva" pitchFamily="66" charset="0"/>
              </a:rPr>
            </a:br>
            <a:r>
              <a:rPr lang="ru-RU" sz="1800" b="0" dirty="0" smtClean="0">
                <a:solidFill>
                  <a:srgbClr val="C00000"/>
                </a:solidFill>
                <a:latin typeface="Monotype Corsiva" pitchFamily="66" charset="0"/>
              </a:rPr>
              <a:t>В </a:t>
            </a:r>
            <a:r>
              <a:rPr lang="ru-RU" sz="1800" b="0" dirty="0">
                <a:solidFill>
                  <a:srgbClr val="C00000"/>
                </a:solidFill>
                <a:latin typeface="Monotype Corsiva" pitchFamily="66" charset="0"/>
              </a:rPr>
              <a:t>структуру Федерации профсоюзов Свердловской области входит 34 областных (территориальных) организации отраслевых профсоюзов, еще 12 профсоюзных организаций взаимодействуют с ФПСО на договорной основе. В числе самых крупных членских организаций Федерации профсоюзов Свердловской области - областные организации Горно-металлургического профсоюза России, профсоюза работников народного образования и науки РФ, профсоюза железнодорожников и транспортных строителей на Свердловской железной дороге, профсоюза работников здравоохранения, российского профсоюза работников промышленности, авиационной промышленности, профсоюза работников строительства и </a:t>
            </a:r>
            <a:r>
              <a:rPr lang="ru-RU" sz="1800" dirty="0">
                <a:solidFill>
                  <a:srgbClr val="C00000"/>
                </a:solidFill>
                <a:latin typeface="Monotype Corsiva" pitchFamily="66" charset="0"/>
              </a:rPr>
              <a:t>промышленности строительных материалов и т.д.</a:t>
            </a:r>
            <a:br>
              <a:rPr lang="ru-RU" sz="1800" dirty="0">
                <a:solidFill>
                  <a:srgbClr val="C00000"/>
                </a:solidFill>
                <a:latin typeface="Monotype Corsiva" pitchFamily="66" charset="0"/>
              </a:rPr>
            </a:br>
            <a:endParaRPr lang="ru-RU" sz="1800" b="0" dirty="0">
              <a:solidFill>
                <a:srgbClr val="C00000"/>
              </a:solidFill>
              <a:latin typeface="Monotype Corsiva" pitchFamily="66" charset="0"/>
            </a:endParaRPr>
          </a:p>
        </p:txBody>
      </p:sp>
      <p:pic>
        <p:nvPicPr>
          <p:cNvPr id="8194" name="Picture 2" descr="C:\Users\user\Desktop\IMG_454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8" y="0"/>
            <a:ext cx="3384376" cy="19168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476672"/>
            <a:ext cx="8229600" cy="5478027"/>
          </a:xfrm>
        </p:spPr>
        <p:txBody>
          <a:bodyPr/>
          <a:lstStyle/>
          <a:p>
            <a:pPr marL="109728" indent="0">
              <a:buNone/>
            </a:pPr>
            <a:endParaRPr lang="ru-RU" sz="2800" dirty="0" smtClean="0">
              <a:solidFill>
                <a:schemeClr val="accent4">
                  <a:lumMod val="75000"/>
                </a:schemeClr>
              </a:solidFill>
              <a:latin typeface="Monotype Corsiva" pitchFamily="66" charset="0"/>
            </a:endParaRPr>
          </a:p>
          <a:p>
            <a:endParaRPr lang="ru-RU" dirty="0"/>
          </a:p>
        </p:txBody>
      </p:sp>
      <p:sp>
        <p:nvSpPr>
          <p:cNvPr id="3" name="Заголовок 2"/>
          <p:cNvSpPr>
            <a:spLocks noGrp="1"/>
          </p:cNvSpPr>
          <p:nvPr>
            <p:ph type="title"/>
          </p:nvPr>
        </p:nvSpPr>
        <p:spPr>
          <a:xfrm>
            <a:off x="107504" y="0"/>
            <a:ext cx="8928992" cy="6601122"/>
          </a:xfrm>
        </p:spPr>
        <p:txBody>
          <a:bodyPr>
            <a:normAutofit/>
          </a:bodyPr>
          <a:lstStyle/>
          <a:p>
            <a:r>
              <a:rPr lang="ru-RU" sz="2000" dirty="0" smtClean="0">
                <a:solidFill>
                  <a:srgbClr val="C00000"/>
                </a:solidFill>
                <a:effectLst/>
                <a:latin typeface="Monotype Corsiva" pitchFamily="66" charset="0"/>
              </a:rPr>
              <a:t/>
            </a:r>
            <a:br>
              <a:rPr lang="ru-RU" sz="2000" dirty="0" smtClean="0">
                <a:solidFill>
                  <a:srgbClr val="C00000"/>
                </a:solidFill>
                <a:effectLst/>
                <a:latin typeface="Monotype Corsiva" pitchFamily="66" charset="0"/>
              </a:rPr>
            </a:br>
            <a:r>
              <a:rPr lang="ru-RU" sz="2000" dirty="0">
                <a:solidFill>
                  <a:srgbClr val="C00000"/>
                </a:solidFill>
                <a:effectLst/>
                <a:latin typeface="Monotype Corsiva" pitchFamily="66" charset="0"/>
              </a:rPr>
              <a:t/>
            </a:r>
            <a:br>
              <a:rPr lang="ru-RU" sz="2000" dirty="0">
                <a:solidFill>
                  <a:srgbClr val="C00000"/>
                </a:solidFill>
                <a:effectLst/>
                <a:latin typeface="Monotype Corsiva" pitchFamily="66" charset="0"/>
              </a:rPr>
            </a:br>
            <a:r>
              <a:rPr lang="ru-RU" sz="2000" dirty="0" smtClean="0">
                <a:solidFill>
                  <a:srgbClr val="C00000"/>
                </a:solidFill>
                <a:effectLst/>
                <a:latin typeface="Monotype Corsiva" pitchFamily="66" charset="0"/>
              </a:rPr>
              <a:t/>
            </a:r>
            <a:br>
              <a:rPr lang="ru-RU" sz="2000" dirty="0" smtClean="0">
                <a:solidFill>
                  <a:srgbClr val="C00000"/>
                </a:solidFill>
                <a:effectLst/>
                <a:latin typeface="Monotype Corsiva" pitchFamily="66" charset="0"/>
              </a:rPr>
            </a:br>
            <a:r>
              <a:rPr lang="ru-RU" sz="2000" dirty="0">
                <a:solidFill>
                  <a:srgbClr val="C00000"/>
                </a:solidFill>
                <a:effectLst/>
                <a:latin typeface="Monotype Corsiva" pitchFamily="66" charset="0"/>
              </a:rPr>
              <a:t/>
            </a:r>
            <a:br>
              <a:rPr lang="ru-RU" sz="2000" dirty="0">
                <a:solidFill>
                  <a:srgbClr val="C00000"/>
                </a:solidFill>
                <a:effectLst/>
                <a:latin typeface="Monotype Corsiva" pitchFamily="66" charset="0"/>
              </a:rPr>
            </a:br>
            <a:r>
              <a:rPr lang="ru-RU" sz="2000" dirty="0" smtClean="0">
                <a:solidFill>
                  <a:srgbClr val="C00000"/>
                </a:solidFill>
                <a:effectLst/>
                <a:latin typeface="Monotype Corsiva" pitchFamily="66" charset="0"/>
              </a:rPr>
              <a:t>На </a:t>
            </a:r>
            <a:r>
              <a:rPr lang="ru-RU" sz="2000" dirty="0">
                <a:solidFill>
                  <a:srgbClr val="C00000"/>
                </a:solidFill>
                <a:effectLst/>
                <a:latin typeface="Monotype Corsiva" pitchFamily="66" charset="0"/>
              </a:rPr>
              <a:t>предприятиях Свердловской области действуют свыше 13700 уполномоченных Федерация профсоюзов Свердловской области – единственная в России - организовала работу внештатных юридических консультаций при координационных советах профсоюзов в 40 городах и района региона.</a:t>
            </a:r>
            <a:br>
              <a:rPr lang="ru-RU" sz="2000" dirty="0">
                <a:solidFill>
                  <a:srgbClr val="C00000"/>
                </a:solidFill>
                <a:effectLst/>
                <a:latin typeface="Monotype Corsiva" pitchFamily="66" charset="0"/>
              </a:rPr>
            </a:br>
            <a:r>
              <a:rPr lang="ru-RU" sz="2000" dirty="0">
                <a:solidFill>
                  <a:srgbClr val="C00000"/>
                </a:solidFill>
                <a:effectLst/>
                <a:latin typeface="Monotype Corsiva" pitchFamily="66" charset="0"/>
              </a:rPr>
              <a:t>В структуре Федерации профсоюзов Свердловской области успешно работает НЧОУ дополнительного профессионального образования «Учебно-методический центр профсоюзов Свердловской области», который занимается обучением и подготовкой квалифицированных кадров и профсоюзного актива для предприятий и организаций различных отраслей экономики.</a:t>
            </a:r>
            <a:br>
              <a:rPr lang="ru-RU" sz="2000" dirty="0">
                <a:solidFill>
                  <a:srgbClr val="C00000"/>
                </a:solidFill>
                <a:effectLst/>
                <a:latin typeface="Monotype Corsiva" pitchFamily="66" charset="0"/>
              </a:rPr>
            </a:br>
            <a:r>
              <a:rPr lang="ru-RU" sz="2000" dirty="0" smtClean="0">
                <a:solidFill>
                  <a:srgbClr val="C00000"/>
                </a:solidFill>
                <a:effectLst/>
                <a:latin typeface="Monotype Corsiva" pitchFamily="66" charset="0"/>
              </a:rPr>
              <a:t>Большое </a:t>
            </a:r>
            <a:r>
              <a:rPr lang="ru-RU" sz="2000" dirty="0">
                <a:solidFill>
                  <a:srgbClr val="C00000"/>
                </a:solidFill>
                <a:effectLst/>
                <a:latin typeface="Monotype Corsiva" pitchFamily="66" charset="0"/>
              </a:rPr>
              <a:t>внимание ФПСО уделяет сотрудничеству с профсоюзными объединениями Уральского Федерального округа и Большого Урала. Создана и действует Ассоциация территориальных объединений </a:t>
            </a:r>
            <a:r>
              <a:rPr lang="ru-RU" sz="2000" dirty="0" err="1">
                <a:solidFill>
                  <a:srgbClr val="C00000"/>
                </a:solidFill>
                <a:effectLst/>
                <a:latin typeface="Monotype Corsiva" pitchFamily="66" charset="0"/>
              </a:rPr>
              <a:t>УрФО</a:t>
            </a:r>
            <a:r>
              <a:rPr lang="ru-RU" sz="2000" dirty="0">
                <a:solidFill>
                  <a:srgbClr val="C00000"/>
                </a:solidFill>
                <a:effectLst/>
                <a:latin typeface="Monotype Corsiva" pitchFamily="66" charset="0"/>
              </a:rPr>
              <a:t>, где свердловские профсоюзы по праву занимают ведущую роль. Ее возглавляет А. Л. </a:t>
            </a:r>
            <a:r>
              <a:rPr lang="ru-RU" sz="2000" dirty="0" err="1">
                <a:solidFill>
                  <a:srgbClr val="C00000"/>
                </a:solidFill>
                <a:effectLst/>
                <a:latin typeface="Monotype Corsiva" pitchFamily="66" charset="0"/>
              </a:rPr>
              <a:t>Ветлужских</a:t>
            </a:r>
            <a:r>
              <a:rPr lang="ru-RU" sz="2000" dirty="0">
                <a:solidFill>
                  <a:srgbClr val="C00000"/>
                </a:solidFill>
                <a:effectLst/>
                <a:latin typeface="Monotype Corsiva" pitchFamily="66" charset="0"/>
              </a:rPr>
              <a:t/>
            </a:r>
            <a:br>
              <a:rPr lang="ru-RU" sz="2000" dirty="0">
                <a:solidFill>
                  <a:srgbClr val="C00000"/>
                </a:solidFill>
                <a:effectLst/>
                <a:latin typeface="Monotype Corsiva" pitchFamily="66" charset="0"/>
              </a:rPr>
            </a:br>
            <a:endParaRPr lang="ru-RU" sz="2000" dirty="0">
              <a:solidFill>
                <a:srgbClr val="C00000"/>
              </a:solidFill>
              <a:effectLst/>
              <a:latin typeface="Monotype Corsiva" pitchFamily="66" charset="0"/>
            </a:endParaRPr>
          </a:p>
        </p:txBody>
      </p:sp>
      <p:pic>
        <p:nvPicPr>
          <p:cNvPr id="5122" name="Picture 2" descr="C:\Users\user\Desktop\260028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88640"/>
            <a:ext cx="3024336" cy="15681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marL="109728" indent="0">
              <a:lnSpc>
                <a:spcPct val="80000"/>
              </a:lnSpc>
              <a:buNone/>
            </a:pPr>
            <a:endParaRPr lang="ru-RU" sz="2800" dirty="0" smtClean="0">
              <a:solidFill>
                <a:schemeClr val="accent4">
                  <a:lumMod val="75000"/>
                </a:schemeClr>
              </a:solidFill>
              <a:latin typeface="Monotype Corsiva" pitchFamily="66" charset="0"/>
            </a:endParaRPr>
          </a:p>
          <a:p>
            <a:endParaRPr lang="ru-RU" dirty="0"/>
          </a:p>
        </p:txBody>
      </p:sp>
      <p:sp>
        <p:nvSpPr>
          <p:cNvPr id="3" name="Заголовок 2"/>
          <p:cNvSpPr>
            <a:spLocks noGrp="1"/>
          </p:cNvSpPr>
          <p:nvPr>
            <p:ph type="title"/>
          </p:nvPr>
        </p:nvSpPr>
        <p:spPr>
          <a:xfrm>
            <a:off x="457200" y="274638"/>
            <a:ext cx="8229600" cy="6583362"/>
          </a:xfrm>
        </p:spPr>
        <p:txBody>
          <a:bodyPr>
            <a:normAutofit/>
          </a:bodyPr>
          <a:lstStyle/>
          <a:p>
            <a:r>
              <a:rPr lang="ru-RU" sz="2400" dirty="0" smtClean="0">
                <a:solidFill>
                  <a:srgbClr val="C00000"/>
                </a:solidFill>
                <a:effectLst/>
                <a:latin typeface="Monotype Corsiva" pitchFamily="66" charset="0"/>
              </a:rPr>
              <a:t/>
            </a:r>
            <a:br>
              <a:rPr lang="ru-RU" sz="2400" dirty="0" smtClean="0">
                <a:solidFill>
                  <a:srgbClr val="C00000"/>
                </a:solidFill>
                <a:effectLst/>
                <a:latin typeface="Monotype Corsiva" pitchFamily="66" charset="0"/>
              </a:rPr>
            </a:br>
            <a:r>
              <a:rPr lang="ru-RU" sz="2400" dirty="0">
                <a:solidFill>
                  <a:srgbClr val="C00000"/>
                </a:solidFill>
                <a:effectLst/>
                <a:latin typeface="Monotype Corsiva" pitchFamily="66" charset="0"/>
              </a:rPr>
              <a:t/>
            </a:r>
            <a:br>
              <a:rPr lang="ru-RU" sz="2400" dirty="0">
                <a:solidFill>
                  <a:srgbClr val="C00000"/>
                </a:solidFill>
                <a:effectLst/>
                <a:latin typeface="Monotype Corsiva" pitchFamily="66" charset="0"/>
              </a:rPr>
            </a:br>
            <a:r>
              <a:rPr lang="ru-RU" sz="2400" dirty="0" smtClean="0">
                <a:solidFill>
                  <a:srgbClr val="C00000"/>
                </a:solidFill>
                <a:effectLst/>
                <a:latin typeface="Monotype Corsiva" pitchFamily="66" charset="0"/>
              </a:rPr>
              <a:t>Сегодня </a:t>
            </a:r>
            <a:r>
              <a:rPr lang="ru-RU" sz="2400" dirty="0">
                <a:solidFill>
                  <a:srgbClr val="C00000"/>
                </a:solidFill>
                <a:effectLst/>
                <a:latin typeface="Monotype Corsiva" pitchFamily="66" charset="0"/>
              </a:rPr>
              <a:t>ФПСО – составная часть общероссийского профсоюзного движения, и ее главная цель - объединение усилий и координация действий профсоюзных организаций по представительству и защите социально-трудовых, профессиональных и законных прав наемных работников. Одно из направлений в достижении этой цели – развитие социального партнерства на всех уровнях: региональном, отраслевом, территориальном, в трудовых коллективах на каждом предприятии.</a:t>
            </a:r>
            <a:br>
              <a:rPr lang="ru-RU" sz="2400" dirty="0">
                <a:solidFill>
                  <a:srgbClr val="C00000"/>
                </a:solidFill>
                <a:effectLst/>
                <a:latin typeface="Monotype Corsiva" pitchFamily="66" charset="0"/>
              </a:rPr>
            </a:br>
            <a:r>
              <a:rPr lang="ru-RU" sz="2400" dirty="0">
                <a:solidFill>
                  <a:srgbClr val="C00000"/>
                </a:solidFill>
                <a:effectLst/>
                <a:latin typeface="Monotype Corsiva" pitchFamily="66" charset="0"/>
              </a:rPr>
              <a:t/>
            </a:r>
            <a:br>
              <a:rPr lang="ru-RU" sz="2400" dirty="0">
                <a:solidFill>
                  <a:srgbClr val="C00000"/>
                </a:solidFill>
                <a:effectLst/>
                <a:latin typeface="Monotype Corsiva" pitchFamily="66" charset="0"/>
              </a:rPr>
            </a:br>
            <a:r>
              <a:rPr lang="ru-RU" sz="2400" dirty="0">
                <a:solidFill>
                  <a:srgbClr val="FF0000"/>
                </a:solidFill>
                <a:latin typeface="Monotype Corsiva" pitchFamily="66" charset="0"/>
              </a:rPr>
              <a:t/>
            </a:r>
            <a:br>
              <a:rPr lang="ru-RU" sz="2400" dirty="0">
                <a:solidFill>
                  <a:srgbClr val="FF0000"/>
                </a:solidFill>
                <a:latin typeface="Monotype Corsiva" pitchFamily="66" charset="0"/>
              </a:rPr>
            </a:br>
            <a:endParaRPr lang="ru-RU" sz="2400" dirty="0">
              <a:solidFill>
                <a:srgbClr val="FF0000"/>
              </a:solidFill>
              <a:latin typeface="Monotype Corsiva" pitchFamily="66" charset="0"/>
            </a:endParaRPr>
          </a:p>
        </p:txBody>
      </p:sp>
      <p:pic>
        <p:nvPicPr>
          <p:cNvPr id="4098" name="Picture 2" descr="C:\Users\user\Desktop\imgpreview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4509120"/>
            <a:ext cx="4536504" cy="227311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user\Desktop\профсоюз.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0"/>
            <a:ext cx="3384376" cy="1886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marL="109728" indent="0">
              <a:buNone/>
            </a:pPr>
            <a:endParaRPr lang="ru-RU" sz="2800" dirty="0" smtClean="0">
              <a:solidFill>
                <a:schemeClr val="accent4">
                  <a:lumMod val="75000"/>
                </a:schemeClr>
              </a:solidFill>
              <a:latin typeface="Monotype Corsiva" pitchFamily="66" charset="0"/>
            </a:endParaRPr>
          </a:p>
          <a:p>
            <a:endParaRPr lang="ru-RU" dirty="0"/>
          </a:p>
        </p:txBody>
      </p:sp>
      <p:sp>
        <p:nvSpPr>
          <p:cNvPr id="3" name="Заголовок 2"/>
          <p:cNvSpPr>
            <a:spLocks noGrp="1"/>
          </p:cNvSpPr>
          <p:nvPr>
            <p:ph type="title"/>
          </p:nvPr>
        </p:nvSpPr>
        <p:spPr>
          <a:xfrm>
            <a:off x="-3204864" y="-20117616"/>
            <a:ext cx="12097344" cy="27579064"/>
          </a:xfrm>
        </p:spPr>
        <p:txBody>
          <a:bodyPr/>
          <a:lstStyle/>
          <a:p>
            <a:endParaRPr lang="ru-RU" dirty="0">
              <a:solidFill>
                <a:srgbClr val="FF0000"/>
              </a:solidFill>
              <a:latin typeface="Monotype Corsiva" pitchFamily="66" charset="0"/>
            </a:endParaRPr>
          </a:p>
        </p:txBody>
      </p:sp>
      <p:sp>
        <p:nvSpPr>
          <p:cNvPr id="4" name="Прямоугольник 3"/>
          <p:cNvSpPr/>
          <p:nvPr/>
        </p:nvSpPr>
        <p:spPr>
          <a:xfrm>
            <a:off x="3779912" y="-24798136"/>
            <a:ext cx="2141984" cy="461665"/>
          </a:xfrm>
          <a:prstGeom prst="rect">
            <a:avLst/>
          </a:prstGeom>
        </p:spPr>
        <p:txBody>
          <a:bodyPr wrap="square">
            <a:spAutoFit/>
          </a:bodyPr>
          <a:lstStyle/>
          <a:p>
            <a:r>
              <a:rPr lang="ru-RU" sz="1200" dirty="0"/>
              <a:t>показ фильма: «Достойный труд-это..! </a:t>
            </a:r>
            <a:r>
              <a:rPr lang="ru-RU" sz="1200" dirty="0" smtClean="0"/>
              <a:t>Я</a:t>
            </a:r>
            <a:endParaRPr lang="ru-RU" sz="1200" dirty="0"/>
          </a:p>
        </p:txBody>
      </p:sp>
      <p:sp>
        <p:nvSpPr>
          <p:cNvPr id="5" name="Прямоугольник 4"/>
          <p:cNvSpPr/>
          <p:nvPr/>
        </p:nvSpPr>
        <p:spPr>
          <a:xfrm>
            <a:off x="179512" y="260648"/>
            <a:ext cx="8784976" cy="4708981"/>
          </a:xfrm>
          <a:prstGeom prst="rect">
            <a:avLst/>
          </a:prstGeom>
        </p:spPr>
        <p:txBody>
          <a:bodyPr wrap="square">
            <a:spAutoFit/>
          </a:bodyPr>
          <a:lstStyle/>
          <a:p>
            <a:r>
              <a:rPr lang="ru-RU" sz="2000" dirty="0">
                <a:solidFill>
                  <a:srgbClr val="C00000"/>
                </a:solidFill>
                <a:latin typeface="Monotype Corsiva" pitchFamily="66" charset="0"/>
              </a:rPr>
              <a:t>Ключевые направления деятельности Федерации профсоюзов Свердловской области - это совершенствование деятельности по представительству и защите экономических прав и интересов членов профсоюзных организаций в области оплаты и нормирования труда, занятости, повышения квалификации и переподготовки при угрозе сокращения; сохранение действующих социальных льгот и гарантий; контроль за соблюдением требований охраны труда на предприятиях; развитие негосударственного пенсионного страхования и добровольного медицинского страхования; развитие всех видов обязательного социального страхования на основе реализации страховых принципов; формирование и развитие эффективных форм социального партнерства между профсоюзами, органами власти всех уровней и объединениями работодателей; укрепление и развитие профсоюзного движения в регионе; осуществление полного и своевременного информирования населения области о результатах деятельности профсоюзных организаций.</a:t>
            </a:r>
            <a:br>
              <a:rPr lang="ru-RU" sz="2000" dirty="0">
                <a:solidFill>
                  <a:srgbClr val="C00000"/>
                </a:solidFill>
                <a:latin typeface="Monotype Corsiva" pitchFamily="66" charset="0"/>
              </a:rPr>
            </a:br>
            <a:r>
              <a:rPr lang="ru-RU" sz="2000" dirty="0">
                <a:solidFill>
                  <a:srgbClr val="C00000"/>
                </a:solidFill>
                <a:latin typeface="Monotype Corsiva" pitchFamily="66" charset="0"/>
              </a:rPr>
              <a:t/>
            </a:r>
            <a:br>
              <a:rPr lang="ru-RU" sz="2000" dirty="0">
                <a:solidFill>
                  <a:srgbClr val="C00000"/>
                </a:solidFill>
                <a:latin typeface="Monotype Corsiva" pitchFamily="66" charset="0"/>
              </a:rPr>
            </a:br>
            <a:endParaRPr lang="ru-RU" sz="2000" dirty="0">
              <a:solidFill>
                <a:srgbClr val="C00000"/>
              </a:solidFill>
              <a:latin typeface="Monotype Corsiva" pitchFamily="66" charset="0"/>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4095173"/>
            <a:ext cx="5328592" cy="266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57242" y="476672"/>
            <a:ext cx="8229600" cy="6381328"/>
          </a:xfrm>
        </p:spPr>
        <p:txBody>
          <a:bodyPr>
            <a:normAutofit/>
          </a:bodyPr>
          <a:lstStyle/>
          <a:p>
            <a:r>
              <a:rPr lang="ru-RU" sz="2000" dirty="0">
                <a:solidFill>
                  <a:srgbClr val="C00000"/>
                </a:solidFill>
                <a:latin typeface="Monotype Corsiva" pitchFamily="66" charset="0"/>
              </a:rPr>
              <a:t/>
            </a:r>
            <a:br>
              <a:rPr lang="ru-RU" sz="2000" dirty="0">
                <a:solidFill>
                  <a:srgbClr val="C00000"/>
                </a:solidFill>
                <a:latin typeface="Monotype Corsiva" pitchFamily="66" charset="0"/>
              </a:rPr>
            </a:br>
            <a:endParaRPr lang="ru-RU" sz="2000" dirty="0">
              <a:solidFill>
                <a:srgbClr val="C00000"/>
              </a:solidFill>
              <a:latin typeface="Monotype Corsiva" pitchFamily="66" charset="0"/>
            </a:endParaRPr>
          </a:p>
        </p:txBody>
      </p:sp>
      <p:sp>
        <p:nvSpPr>
          <p:cNvPr id="2" name="Прямоугольник 1"/>
          <p:cNvSpPr/>
          <p:nvPr/>
        </p:nvSpPr>
        <p:spPr>
          <a:xfrm>
            <a:off x="0" y="260648"/>
            <a:ext cx="8964488" cy="3970318"/>
          </a:xfrm>
          <a:prstGeom prst="rect">
            <a:avLst/>
          </a:prstGeom>
        </p:spPr>
        <p:txBody>
          <a:bodyPr wrap="square">
            <a:spAutoFit/>
          </a:bodyPr>
          <a:lstStyle/>
          <a:p>
            <a:r>
              <a:rPr lang="ru-RU" dirty="0">
                <a:solidFill>
                  <a:srgbClr val="C00000"/>
                </a:solidFill>
                <a:latin typeface="Monotype Corsiva" pitchFamily="66" charset="0"/>
              </a:rPr>
              <a:t>В целях усиления совместных действий по защите социальных и трудовых прав членов профсоюзов подписаны соглашения о сотрудничестве ФПСО с Гострудинспекцией, Главным управлением внутренних дел по Свердловской области, Прокуратурой Свердловской области, Областным Союзом журналистов, Государственным юридическим бюро по Свердловской области, Свердловской областной общественной организацией ветеранов войны, труда, боевых действий, государственной службы, пенсионеров; Министерством физкультуры и спорта; развивается сотрудничество с судами.</a:t>
            </a:r>
            <a:br>
              <a:rPr lang="ru-RU" dirty="0">
                <a:solidFill>
                  <a:srgbClr val="C00000"/>
                </a:solidFill>
                <a:latin typeface="Monotype Corsiva" pitchFamily="66" charset="0"/>
              </a:rPr>
            </a:br>
            <a:r>
              <a:rPr lang="ru-RU" dirty="0" smtClean="0">
                <a:solidFill>
                  <a:srgbClr val="C00000"/>
                </a:solidFill>
                <a:latin typeface="Monotype Corsiva" pitchFamily="66" charset="0"/>
              </a:rPr>
              <a:t>В </a:t>
            </a:r>
            <a:r>
              <a:rPr lang="ru-RU" dirty="0">
                <a:solidFill>
                  <a:srgbClr val="C00000"/>
                </a:solidFill>
                <a:latin typeface="Monotype Corsiva" pitchFamily="66" charset="0"/>
              </a:rPr>
              <a:t>среднем за год юридическими службами Федерации профсоюзов Свердловской области проводится свыше 1,5 тыс. проверок соблюдения трудового законодательства, в т. ч. комплексно, а также совместно с органами прокуратуры и Государственной инспекции труда. По результатам проверок устраняются по несколько тысяч нарушений в год.</a:t>
            </a:r>
            <a:br>
              <a:rPr lang="ru-RU" dirty="0">
                <a:solidFill>
                  <a:srgbClr val="C00000"/>
                </a:solidFill>
                <a:latin typeface="Monotype Corsiva" pitchFamily="66" charset="0"/>
              </a:rPr>
            </a:br>
            <a:r>
              <a:rPr lang="ru-RU" dirty="0" smtClean="0">
                <a:solidFill>
                  <a:srgbClr val="C00000"/>
                </a:solidFill>
                <a:latin typeface="Monotype Corsiva" pitchFamily="66" charset="0"/>
              </a:rPr>
              <a:t>Членам </a:t>
            </a:r>
            <a:r>
              <a:rPr lang="ru-RU" dirty="0">
                <a:solidFill>
                  <a:srgbClr val="C00000"/>
                </a:solidFill>
                <a:latin typeface="Monotype Corsiva" pitchFamily="66" charset="0"/>
              </a:rPr>
              <a:t>профсоюза оказывается помощь в подготовке судебных документов и осуществляется их сопровождение в судебных процессах. Через суды профсоюзы возвращают миллионы незаконно удержанных зарплат, выплат, компенсаций .</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90162" y="4077072"/>
            <a:ext cx="4458302" cy="278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1558</TotalTime>
  <Words>1301</Words>
  <Application>Microsoft Office PowerPoint</Application>
  <PresentationFormat>Экран (4:3)</PresentationFormat>
  <Paragraphs>94</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Открытая</vt:lpstr>
      <vt:lpstr>                       Гордимся прошлым.                              Боремся за настоящее.                                                      Верим в будущее.    СТРАНИЦЫ ИСТОРИИ ФПСО   2018г.                        </vt:lpstr>
      <vt:lpstr>Презентация PowerPoint</vt:lpstr>
      <vt:lpstr>Презентация PowerPoint</vt:lpstr>
      <vt:lpstr>Презентация PowerPoint</vt:lpstr>
      <vt:lpstr>Боремся за настоящее просмотр фильма к 100-летию ФПСО     "Акцент с Евгением Ениным": Андрей Ветлужский.   Федерация профсоюзов Свердловской области (ФПСО) – самая мощная из всех общественных организаций Уральского региона и третья по численности в составе Федерации независимых профсоюзов России после профобъединений Москвы и Татарстана. Общая численность членов профсоюзов в составе ФПСО - около 650 000 человек. Председатель Федерации профсоюзов Свердловской области – Андрей Леонидович Ветлужских. В структуру Федерации профсоюзов Свердловской области входит 34 областных (территориальных) организации отраслевых профсоюзов, еще 12 профсоюзных организаций взаимодействуют с ФПСО на договорной основе. В числе самых крупных членских организаций Федерации профсоюзов Свердловской области - областные организации Горно-металлургического профсоюза России, профсоюза работников народного образования и науки РФ, профсоюза железнодорожников и транспортных строителей на Свердловской железной дороге, профсоюза работников здравоохранения, российского профсоюза работников промышленности, авиационной промышленности, профсоюза работников строительства и промышленности строительных материалов и т.д. </vt:lpstr>
      <vt:lpstr>    На предприятиях Свердловской области действуют свыше 13700 уполномоченных Федерация профсоюзов Свердловской области – единственная в России - организовала работу внештатных юридических консультаций при координационных советах профсоюзов в 40 городах и района региона. В структуре Федерации профсоюзов Свердловской области успешно работает НЧОУ дополнительного профессионального образования «Учебно-методический центр профсоюзов Свердловской области», который занимается обучением и подготовкой квалифицированных кадров и профсоюзного актива для предприятий и организаций различных отраслей экономики. Большое внимание ФПСО уделяет сотрудничеству с профсоюзными объединениями Уральского Федерального округа и Большого Урала. Создана и действует Ассоциация территориальных объединений УрФО, где свердловские профсоюзы по праву занимают ведущую роль. Ее возглавляет А. Л. Ветлужских </vt:lpstr>
      <vt:lpstr>  Сегодня ФПСО – составная часть общероссийского профсоюзного движения, и ее главная цель - объединение усилий и координация действий профсоюзных организаций по представительству и защите социально-трудовых, профессиональных и законных прав наемных работников. Одно из направлений в достижении этой цели – развитие социального партнерства на всех уровнях: региональном, отраслевом, территориальном, в трудовых коллективах на каждом предприятии.   </vt:lpstr>
      <vt:lpstr>Презентация PowerPoint</vt:lpstr>
      <vt:lpstr> </vt:lpstr>
      <vt:lpstr>Презентация PowerPoint</vt:lpstr>
      <vt:lpstr> Верим в будущее. </vt:lpstr>
      <vt:lpstr>Презентация PowerPoint</vt:lpstr>
      <vt:lpstr>Презентация PowerPoint</vt:lpstr>
      <vt:lpstr>Презентация PowerPoint</vt:lpstr>
      <vt:lpstr>Презентация PowerPoint</vt:lpstr>
      <vt:lpstr>Презентация PowerPoint</vt:lpstr>
      <vt:lpstr>      </vt:lpstr>
      <vt:lpstr> 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Нравственное  воспитание подростков.   Муниципальный подростковый клуб «Юность»</dc:title>
  <dc:creator>User</dc:creator>
  <cp:lastModifiedBy>user</cp:lastModifiedBy>
  <cp:revision>158</cp:revision>
  <dcterms:created xsi:type="dcterms:W3CDTF">2011-12-17T09:37:21Z</dcterms:created>
  <dcterms:modified xsi:type="dcterms:W3CDTF">2018-11-25T05:25:30Z</dcterms:modified>
</cp:coreProperties>
</file>