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3" r:id="rId1"/>
  </p:sldMasterIdLst>
  <p:sldIdLst>
    <p:sldId id="258" r:id="rId2"/>
    <p:sldId id="260" r:id="rId3"/>
    <p:sldId id="261" r:id="rId4"/>
    <p:sldId id="262" r:id="rId5"/>
    <p:sldId id="263" r:id="rId6"/>
    <p:sldId id="264" r:id="rId7"/>
    <p:sldId id="265" r:id="rId8"/>
    <p:sldId id="266" r:id="rId9"/>
    <p:sldId id="267"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6D6C8BC9-78EB-4348-8F61-4F898BB304F6}">
          <p14:sldIdLst>
            <p14:sldId id="258"/>
            <p14:sldId id="260"/>
            <p14:sldId id="261"/>
            <p14:sldId id="262"/>
            <p14:sldId id="263"/>
            <p14:sldId id="264"/>
            <p14:sldId id="265"/>
            <p14:sldId id="266"/>
            <p14:sldId id="267"/>
          </p14:sldIdLst>
        </p14:section>
        <p14:section name="Раздел без заголовка" id="{B7F2BC77-E9D3-4060-B216-49933BEB789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3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2" name="Нижний колонтитул 1"/>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pPr>
              <a:defRPr/>
            </a:pPr>
            <a:fld id="{A9CD8561-6EFD-4F00-9AD1-80C3644FFCC0}"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6" name="Номер слайда 5"/>
          <p:cNvSpPr>
            <a:spLocks noGrp="1"/>
          </p:cNvSpPr>
          <p:nvPr>
            <p:ph type="sldNum" sz="quarter" idx="12"/>
          </p:nvPr>
        </p:nvSpPr>
        <p:spPr/>
        <p:txBody>
          <a:bodyPr/>
          <a:lstStyle/>
          <a:p>
            <a:pPr>
              <a:defRPr/>
            </a:pPr>
            <a:fld id="{0FE6807E-5C2A-4E56-8D9E-DE25FA2EBB72}"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6" name="Номер слайда 5"/>
          <p:cNvSpPr>
            <a:spLocks noGrp="1"/>
          </p:cNvSpPr>
          <p:nvPr>
            <p:ph type="sldNum" sz="quarter" idx="12"/>
          </p:nvPr>
        </p:nvSpPr>
        <p:spPr/>
        <p:txBody>
          <a:bodyPr/>
          <a:lstStyle/>
          <a:p>
            <a:pPr>
              <a:defRPr/>
            </a:pPr>
            <a:fld id="{D0287600-5452-4D36-AF81-88737E45EF26}"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pPr>
              <a:defRPr/>
            </a:pPr>
            <a:endParaRPr lang="ru-RU">
              <a:solidFill>
                <a:prstClr val="black">
                  <a:lumMod val="50000"/>
                  <a:lumOff val="50000"/>
                </a:prst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pPr>
              <a:defRPr/>
            </a:pPr>
            <a:fld id="{75794E4B-CE2C-471C-8580-A482BE94B511}"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11" name="Нижний колонтитул 10"/>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16" name="Номер слайда 15"/>
          <p:cNvSpPr>
            <a:spLocks noGrp="1"/>
          </p:cNvSpPr>
          <p:nvPr>
            <p:ph type="sldNum" sz="quarter" idx="12"/>
          </p:nvPr>
        </p:nvSpPr>
        <p:spPr/>
        <p:txBody>
          <a:bodyPr/>
          <a:lstStyle/>
          <a:p>
            <a:pPr>
              <a:defRPr/>
            </a:pPr>
            <a:fld id="{5170ADB4-D468-4788-AD46-B31EA6A556FD}"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10" name="Нижний колонтитул 9"/>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31" name="Номер слайда 30"/>
          <p:cNvSpPr>
            <a:spLocks noGrp="1"/>
          </p:cNvSpPr>
          <p:nvPr>
            <p:ph type="sldNum" sz="quarter" idx="12"/>
          </p:nvPr>
        </p:nvSpPr>
        <p:spPr/>
        <p:txBody>
          <a:bodyPr/>
          <a:lstStyle/>
          <a:p>
            <a:pPr>
              <a:defRPr/>
            </a:pPr>
            <a:fld id="{A4150C28-901B-41D3-BC63-320C1DC3FD70}"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6" name="Нижний колонтитул 5"/>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pPr>
              <a:defRPr/>
            </a:pPr>
            <a:fld id="{1EBABD85-400D-42CB-AA09-09C091BE3F40}"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21" name="Нижний колонтитул 20"/>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6" name="Номер слайда 5"/>
          <p:cNvSpPr>
            <a:spLocks noGrp="1"/>
          </p:cNvSpPr>
          <p:nvPr>
            <p:ph type="sldNum" sz="quarter" idx="12"/>
          </p:nvPr>
        </p:nvSpPr>
        <p:spPr/>
        <p:txBody>
          <a:bodyPr/>
          <a:lstStyle/>
          <a:p>
            <a:pPr>
              <a:defRPr/>
            </a:pPr>
            <a:fld id="{6F2E6087-9C2B-48E5-AD26-04ABA32CD3F1}"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24" name="Нижний колонтитул 23"/>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7" name="Номер слайда 6"/>
          <p:cNvSpPr>
            <a:spLocks noGrp="1"/>
          </p:cNvSpPr>
          <p:nvPr>
            <p:ph type="sldNum" sz="quarter" idx="12"/>
          </p:nvPr>
        </p:nvSpPr>
        <p:spPr/>
        <p:txBody>
          <a:bodyPr/>
          <a:lstStyle/>
          <a:p>
            <a:pPr>
              <a:defRPr/>
            </a:pPr>
            <a:fld id="{C1AB0FD5-6798-4AA2-B214-3ED2FCBD1D7F}"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29" name="Нижний колонтитул 28"/>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7" name="Номер слайда 6"/>
          <p:cNvSpPr>
            <a:spLocks noGrp="1"/>
          </p:cNvSpPr>
          <p:nvPr>
            <p:ph type="sldNum" sz="quarter" idx="12"/>
          </p:nvPr>
        </p:nvSpPr>
        <p:spPr/>
        <p:txBody>
          <a:bodyPr/>
          <a:lstStyle/>
          <a:p>
            <a:pPr>
              <a:defRPr/>
            </a:pPr>
            <a:fld id="{02F8894F-9BDC-4681-8829-0FB9DC6A7917}"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pPr>
              <a:defRPr/>
            </a:pPr>
            <a:endParaRPr lang="ru-RU">
              <a:solidFill>
                <a:prstClr val="black">
                  <a:lumMod val="50000"/>
                  <a:lumOff val="50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lumMod val="50000"/>
                  <a:lumOff val="50000"/>
                </a:prstClr>
              </a:solidFill>
            </a:endParaRPr>
          </a:p>
        </p:txBody>
      </p:sp>
      <p:sp>
        <p:nvSpPr>
          <p:cNvPr id="31" name="Номер слайда 30"/>
          <p:cNvSpPr>
            <a:spLocks noGrp="1"/>
          </p:cNvSpPr>
          <p:nvPr>
            <p:ph type="sldNum" sz="quarter" idx="12"/>
          </p:nvPr>
        </p:nvSpPr>
        <p:spPr/>
        <p:txBody>
          <a:bodyPr/>
          <a:lstStyle/>
          <a:p>
            <a:pPr>
              <a:defRPr/>
            </a:pPr>
            <a:fld id="{809DD777-D92A-43FE-ADC6-B40D72CBB7B6}" type="slidenum">
              <a:rPr lang="ru-RU" smtClean="0">
                <a:solidFill>
                  <a:prstClr val="black">
                    <a:lumMod val="50000"/>
                    <a:lumOff val="50000"/>
                  </a:prstClr>
                </a:solidFill>
              </a:rPr>
              <a:pPr>
                <a:defRPr/>
              </a:pPr>
              <a:t>‹#›</a:t>
            </a:fld>
            <a:endParaRPr lang="ru-RU">
              <a:solidFill>
                <a:prstClr val="black">
                  <a:lumMod val="50000"/>
                  <a:lumOff val="50000"/>
                </a:prst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eaLnBrk="0" fontAlgn="base" hangingPunct="0">
              <a:spcBef>
                <a:spcPct val="0"/>
              </a:spcBef>
              <a:spcAft>
                <a:spcPct val="0"/>
              </a:spcAft>
              <a:defRPr/>
            </a:pPr>
            <a:endParaRPr lang="ru-RU">
              <a:solidFill>
                <a:prstClr val="black">
                  <a:lumMod val="50000"/>
                  <a:lumOff val="50000"/>
                </a:prst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eaLnBrk="0" fontAlgn="base" hangingPunct="0">
              <a:spcBef>
                <a:spcPct val="0"/>
              </a:spcBef>
              <a:spcAft>
                <a:spcPct val="0"/>
              </a:spcAft>
              <a:defRPr/>
            </a:pPr>
            <a:endParaRPr lang="ru-RU">
              <a:solidFill>
                <a:prstClr val="black">
                  <a:lumMod val="50000"/>
                  <a:lumOff val="50000"/>
                </a:prst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eaLnBrk="0" fontAlgn="base" hangingPunct="0">
              <a:spcBef>
                <a:spcPct val="0"/>
              </a:spcBef>
              <a:spcAft>
                <a:spcPct val="0"/>
              </a:spcAft>
              <a:defRPr/>
            </a:pPr>
            <a:fld id="{E2129C11-1A17-4CC3-A59E-FEE0DD8540A0}" type="slidenum">
              <a:rPr lang="ru-RU" smtClean="0">
                <a:solidFill>
                  <a:prstClr val="black">
                    <a:lumMod val="50000"/>
                    <a:lumOff val="50000"/>
                  </a:prstClr>
                </a:solidFill>
              </a:rPr>
              <a:pPr eaLnBrk="0" fontAlgn="base" hangingPunct="0">
                <a:spcBef>
                  <a:spcPct val="0"/>
                </a:spcBef>
                <a:spcAft>
                  <a:spcPct val="0"/>
                </a:spcAft>
                <a:defRPr/>
              </a:pPr>
              <a:t>‹#›</a:t>
            </a:fld>
            <a:endParaRPr lang="ru-RU">
              <a:solidFill>
                <a:prstClr val="black">
                  <a:lumMod val="50000"/>
                  <a:lumOff val="50000"/>
                </a:prst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438" y="1412875"/>
            <a:ext cx="9143999" cy="1200329"/>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eaLnBrk="0" fontAlgn="base" hangingPunct="0">
              <a:spcBef>
                <a:spcPct val="0"/>
              </a:spcBef>
              <a:spcAft>
                <a:spcPct val="0"/>
              </a:spcAft>
              <a:defRPr/>
            </a:pPr>
            <a:r>
              <a:rPr lang="ru-RU" sz="2400" b="1" i="1" dirty="0">
                <a:ln w="11430"/>
                <a:gradFill>
                  <a:gsLst>
                    <a:gs pos="0">
                      <a:srgbClr val="F14124">
                        <a:tint val="90000"/>
                        <a:satMod val="120000"/>
                      </a:srgbClr>
                    </a:gs>
                    <a:gs pos="25000">
                      <a:srgbClr val="F14124">
                        <a:tint val="93000"/>
                        <a:satMod val="120000"/>
                      </a:srgbClr>
                    </a:gs>
                    <a:gs pos="50000">
                      <a:srgbClr val="F14124">
                        <a:shade val="89000"/>
                        <a:satMod val="110000"/>
                      </a:srgbClr>
                    </a:gs>
                    <a:gs pos="75000">
                      <a:srgbClr val="F14124">
                        <a:tint val="93000"/>
                        <a:satMod val="120000"/>
                      </a:srgbClr>
                    </a:gs>
                    <a:gs pos="100000">
                      <a:srgbClr val="F14124">
                        <a:tint val="90000"/>
                        <a:satMod val="120000"/>
                      </a:srgb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Муниципальное  автономное учреждение </a:t>
            </a:r>
          </a:p>
          <a:p>
            <a:pPr algn="ctr" eaLnBrk="0" fontAlgn="base" hangingPunct="0">
              <a:spcBef>
                <a:spcPct val="0"/>
              </a:spcBef>
              <a:spcAft>
                <a:spcPct val="0"/>
              </a:spcAft>
              <a:defRPr/>
            </a:pPr>
            <a:r>
              <a:rPr lang="ru-RU" sz="2400" b="1" i="1" dirty="0">
                <a:ln w="11430"/>
                <a:gradFill>
                  <a:gsLst>
                    <a:gs pos="0">
                      <a:srgbClr val="F14124">
                        <a:tint val="90000"/>
                        <a:satMod val="120000"/>
                      </a:srgbClr>
                    </a:gs>
                    <a:gs pos="25000">
                      <a:srgbClr val="F14124">
                        <a:tint val="93000"/>
                        <a:satMod val="120000"/>
                      </a:srgbClr>
                    </a:gs>
                    <a:gs pos="50000">
                      <a:srgbClr val="F14124">
                        <a:shade val="89000"/>
                        <a:satMod val="110000"/>
                      </a:srgbClr>
                    </a:gs>
                    <a:gs pos="75000">
                      <a:srgbClr val="F14124">
                        <a:tint val="93000"/>
                        <a:satMod val="120000"/>
                      </a:srgbClr>
                    </a:gs>
                    <a:gs pos="100000">
                      <a:srgbClr val="F14124">
                        <a:tint val="90000"/>
                        <a:satMod val="120000"/>
                      </a:srgb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«Детский  оздоровительный комплекс  «Звездный»</a:t>
            </a:r>
          </a:p>
          <a:p>
            <a:pPr algn="ctr" eaLnBrk="0" fontAlgn="base" hangingPunct="0">
              <a:spcBef>
                <a:spcPct val="0"/>
              </a:spcBef>
              <a:spcAft>
                <a:spcPct val="0"/>
              </a:spcAft>
              <a:defRPr/>
            </a:pPr>
            <a:r>
              <a:rPr lang="ru-RU" sz="2400" b="1" i="1" dirty="0">
                <a:ln w="11430"/>
                <a:gradFill>
                  <a:gsLst>
                    <a:gs pos="0">
                      <a:srgbClr val="F14124">
                        <a:tint val="90000"/>
                        <a:satMod val="120000"/>
                      </a:srgbClr>
                    </a:gs>
                    <a:gs pos="25000">
                      <a:srgbClr val="F14124">
                        <a:tint val="93000"/>
                        <a:satMod val="120000"/>
                      </a:srgbClr>
                    </a:gs>
                    <a:gs pos="50000">
                      <a:srgbClr val="F14124">
                        <a:shade val="89000"/>
                        <a:satMod val="110000"/>
                      </a:srgbClr>
                    </a:gs>
                    <a:gs pos="75000">
                      <a:srgbClr val="F14124">
                        <a:tint val="93000"/>
                        <a:satMod val="120000"/>
                      </a:srgbClr>
                    </a:gs>
                    <a:gs pos="100000">
                      <a:srgbClr val="F14124">
                        <a:tint val="90000"/>
                        <a:satMod val="120000"/>
                      </a:srgb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имени В.Г. Удовенко</a:t>
            </a:r>
            <a:endParaRPr lang="ru-RU" sz="2400" b="1" dirty="0">
              <a:ln w="11430"/>
              <a:gradFill>
                <a:gsLst>
                  <a:gs pos="0">
                    <a:srgbClr val="F14124">
                      <a:tint val="90000"/>
                      <a:satMod val="120000"/>
                    </a:srgbClr>
                  </a:gs>
                  <a:gs pos="25000">
                    <a:srgbClr val="F14124">
                      <a:tint val="93000"/>
                      <a:satMod val="120000"/>
                    </a:srgbClr>
                  </a:gs>
                  <a:gs pos="50000">
                    <a:srgbClr val="F14124">
                      <a:shade val="89000"/>
                      <a:satMod val="110000"/>
                    </a:srgbClr>
                  </a:gs>
                  <a:gs pos="75000">
                    <a:srgbClr val="F14124">
                      <a:tint val="93000"/>
                      <a:satMod val="120000"/>
                    </a:srgbClr>
                  </a:gs>
                  <a:gs pos="100000">
                    <a:srgbClr val="F14124">
                      <a:tint val="90000"/>
                      <a:satMod val="120000"/>
                    </a:srgbClr>
                  </a:gs>
                </a:gsLst>
                <a:lin ang="5400000"/>
              </a:gradFill>
              <a:effectLst>
                <a:outerShdw blurRad="80000" dist="40000" dir="5040000" algn="tl">
                  <a:srgbClr val="000000">
                    <a:alpha val="30000"/>
                  </a:srgbClr>
                </a:outerShdw>
              </a:effectLst>
              <a:latin typeface="Arial" charset="0"/>
            </a:endParaRPr>
          </a:p>
        </p:txBody>
      </p:sp>
      <p:pic>
        <p:nvPicPr>
          <p:cNvPr id="51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97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Documents and Settings\Учитель\Рабочий стол\Мероприятие_8 классы\Рисунок1.png"/>
          <p:cNvPicPr>
            <a:picLocks noChangeAspect="1" noChangeArrowheads="1"/>
          </p:cNvPicPr>
          <p:nvPr/>
        </p:nvPicPr>
        <p:blipFill>
          <a:blip r:embed="rId3"/>
          <a:srcRect t="5102"/>
          <a:stretch>
            <a:fillRect/>
          </a:stretch>
        </p:blipFill>
        <p:spPr bwMode="auto">
          <a:xfrm>
            <a:off x="7071369" y="1994647"/>
            <a:ext cx="2082436" cy="1559977"/>
          </a:xfrm>
          <a:prstGeom prst="rect">
            <a:avLst/>
          </a:prstGeom>
          <a:ln>
            <a:noFill/>
          </a:ln>
          <a:effectLst>
            <a:outerShdw blurRad="292100" dist="139700" dir="2700000" algn="tl" rotWithShape="0">
              <a:srgbClr val="333333">
                <a:alpha val="65000"/>
              </a:srgbClr>
            </a:outerShdw>
          </a:effectLst>
        </p:spPr>
      </p:pic>
      <p:sp>
        <p:nvSpPr>
          <p:cNvPr id="6" name="Прямоугольник 5"/>
          <p:cNvSpPr/>
          <p:nvPr/>
        </p:nvSpPr>
        <p:spPr>
          <a:xfrm>
            <a:off x="611560" y="3453022"/>
            <a:ext cx="7920880" cy="1077218"/>
          </a:xfrm>
          <a:prstGeom prst="rect">
            <a:avLst/>
          </a:prstGeom>
          <a:noFill/>
        </p:spPr>
        <p:txBody>
          <a:bodyPr wrap="squar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400" b="1" kern="0" spc="50" dirty="0" smtClean="0">
                <a:ln w="11430"/>
                <a:solidFill>
                  <a:srgbClr val="00B0F0"/>
                </a:solidFill>
                <a:effectLst>
                  <a:outerShdw blurRad="76200" dist="50800" dir="5400000" algn="tl" rotWithShape="0">
                    <a:srgbClr val="000000">
                      <a:alpha val="65000"/>
                    </a:srgbClr>
                  </a:outerShdw>
                </a:effectLst>
                <a:latin typeface="Arial" charset="0"/>
              </a:rPr>
              <a:t>КУРС НА УСРЕХ</a:t>
            </a:r>
          </a:p>
          <a:p>
            <a:pPr algn="ctr">
              <a:defRPr/>
            </a:pPr>
            <a:endParaRPr lang="ru-RU" sz="2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endParaRPr>
          </a:p>
        </p:txBody>
      </p:sp>
      <p:pic>
        <p:nvPicPr>
          <p:cNvPr id="7" name="Picture 2" descr="C:\Documents and Settings\Учитель\Рабочий стол\Мероприятие_8 классы\Рисунок1.png"/>
          <p:cNvPicPr>
            <a:picLocks noChangeAspect="1" noChangeArrowheads="1"/>
          </p:cNvPicPr>
          <p:nvPr/>
        </p:nvPicPr>
        <p:blipFill>
          <a:blip r:embed="rId3"/>
          <a:srcRect t="5102"/>
          <a:stretch>
            <a:fillRect/>
          </a:stretch>
        </p:blipFill>
        <p:spPr bwMode="auto">
          <a:xfrm>
            <a:off x="275425" y="5157192"/>
            <a:ext cx="1489760" cy="1115996"/>
          </a:xfrm>
          <a:prstGeom prst="rect">
            <a:avLst/>
          </a:prstGeom>
          <a:ln>
            <a:noFill/>
          </a:ln>
          <a:effectLst>
            <a:outerShdw blurRad="292100" dist="139700" dir="2700000" algn="tl" rotWithShape="0">
              <a:srgbClr val="333333">
                <a:alpha val="65000"/>
              </a:srgbClr>
            </a:outerShdw>
          </a:effectLst>
        </p:spPr>
      </p:pic>
      <p:pic>
        <p:nvPicPr>
          <p:cNvPr id="8" name="Picture 2" descr="C:\Documents and Settings\Учитель\Рабочий стол\Мероприятие_8 классы\Рисунок1.png"/>
          <p:cNvPicPr>
            <a:picLocks noChangeAspect="1" noChangeArrowheads="1"/>
          </p:cNvPicPr>
          <p:nvPr/>
        </p:nvPicPr>
        <p:blipFill>
          <a:blip r:embed="rId3"/>
          <a:srcRect t="5102"/>
          <a:stretch>
            <a:fillRect/>
          </a:stretch>
        </p:blipFill>
        <p:spPr bwMode="auto">
          <a:xfrm>
            <a:off x="282728" y="1334000"/>
            <a:ext cx="929695" cy="69644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2897719" y="6381328"/>
            <a:ext cx="3348562" cy="300130"/>
          </a:xfrm>
        </p:spPr>
        <p:txBody>
          <a:bodyPr>
            <a:normAutofit fontScale="90000"/>
          </a:bodyPr>
          <a:lstStyle/>
          <a:p>
            <a:pPr algn="ctr"/>
            <a:r>
              <a:rPr lang="ru-RU" dirty="0" smtClean="0"/>
              <a:t>2017</a:t>
            </a:r>
            <a:endParaRPr lang="ru-RU" dirty="0"/>
          </a:p>
        </p:txBody>
      </p:sp>
    </p:spTree>
    <p:extLst>
      <p:ext uri="{BB962C8B-B14F-4D97-AF65-F5344CB8AC3E}">
        <p14:creationId xmlns:p14="http://schemas.microsoft.com/office/powerpoint/2010/main" val="1896976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pic>
        <p:nvPicPr>
          <p:cNvPr id="4" name="Picture 2" descr="C:\Users\Менеджер\Desktop\ЛАГЕРЬ 2019\ОТЧЕТ ПРОФСОЮЗ\форум-сайт\DSCN54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2204864"/>
            <a:ext cx="4718311" cy="353913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907704" y="623656"/>
            <a:ext cx="6927913" cy="1200329"/>
          </a:xfrm>
          <a:prstGeom prst="rect">
            <a:avLst/>
          </a:prstGeom>
        </p:spPr>
        <p:txBody>
          <a:bodyPr wrap="square">
            <a:spAutoFit/>
          </a:bodyPr>
          <a:lstStyle/>
          <a:p>
            <a:r>
              <a:rPr lang="ru-RU" dirty="0">
                <a:latin typeface="Times New Roman"/>
                <a:ea typeface="Calibri"/>
              </a:rPr>
              <a:t>5 июля  2017 года ДОК «Звёздный» принимал гостей. Поводом для встречи стал областной форум «Молодёжь в курсе», организованный хозяевами, а темой – профсоюзное движение и экология. </a:t>
            </a:r>
            <a:endParaRPr lang="ru-RU" dirty="0"/>
          </a:p>
        </p:txBody>
      </p:sp>
    </p:spTree>
    <p:extLst>
      <p:ext uri="{BB962C8B-B14F-4D97-AF65-F5344CB8AC3E}">
        <p14:creationId xmlns:p14="http://schemas.microsoft.com/office/powerpoint/2010/main" val="31984752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1383846" y="216495"/>
            <a:ext cx="7076585" cy="646331"/>
          </a:xfrm>
          <a:prstGeom prst="rect">
            <a:avLst/>
          </a:prstGeom>
        </p:spPr>
        <p:txBody>
          <a:bodyPr wrap="square">
            <a:spAutoFit/>
          </a:bodyPr>
          <a:lstStyle/>
          <a:p>
            <a:r>
              <a:rPr lang="ru-RU" dirty="0">
                <a:latin typeface="Times New Roman"/>
                <a:ea typeface="Calibri"/>
              </a:rPr>
              <a:t>. В форуме приняли участие ребята из пяти оздоровительных лагерей Свердловской </a:t>
            </a:r>
            <a:r>
              <a:rPr lang="ru-RU" dirty="0" smtClean="0">
                <a:latin typeface="Times New Roman"/>
                <a:ea typeface="Calibri"/>
              </a:rPr>
              <a:t>области.</a:t>
            </a:r>
            <a:endParaRPr lang="ru-RU" dirty="0"/>
          </a:p>
        </p:txBody>
      </p:sp>
      <p:pic>
        <p:nvPicPr>
          <p:cNvPr id="1026" name="Picture 2" descr="C:\Users\Менеджер\Desktop\ЛАГЕРЬ 2019\ОТЧЕТ ПРОФСОЮЗ\форум-сайт\DSCN54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882893"/>
            <a:ext cx="3384376" cy="253856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Менеджер\Desktop\ЛАГЕРЬ 2019\ОТЧЕТ ПРОФСОЮЗ\форум-сайт\DSCN547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3860200"/>
            <a:ext cx="3976588" cy="29281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Менеджер\Desktop\ЛАГЕРЬ 2019\ОТЧЕТ ПРОФСОЮЗ\форум-сайт\DSCN55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566" y="1542672"/>
            <a:ext cx="4149246" cy="3395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056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1383846" y="320884"/>
            <a:ext cx="7274354" cy="2463238"/>
          </a:xfrm>
          <a:prstGeom prst="rect">
            <a:avLst/>
          </a:prstGeom>
        </p:spPr>
        <p:txBody>
          <a:bodyPr wrap="square">
            <a:spAutoFit/>
          </a:bodyPr>
          <a:lstStyle/>
          <a:p>
            <a:pPr indent="540385" algn="just">
              <a:lnSpc>
                <a:spcPct val="107000"/>
              </a:lnSpc>
              <a:spcAft>
                <a:spcPts val="0"/>
              </a:spcAft>
            </a:pPr>
            <a:r>
              <a:rPr lang="ru-RU" dirty="0">
                <a:latin typeface="Times New Roman"/>
                <a:ea typeface="Calibri"/>
                <a:cs typeface="Times New Roman"/>
              </a:rPr>
              <a:t>Участники из «</a:t>
            </a:r>
            <a:r>
              <a:rPr lang="ru-RU" dirty="0" err="1">
                <a:latin typeface="Times New Roman"/>
                <a:ea typeface="Calibri"/>
                <a:cs typeface="Times New Roman"/>
              </a:rPr>
              <a:t>Баранчинских</a:t>
            </a:r>
            <a:r>
              <a:rPr lang="ru-RU" dirty="0">
                <a:latin typeface="Times New Roman"/>
                <a:ea typeface="Calibri"/>
                <a:cs typeface="Times New Roman"/>
              </a:rPr>
              <a:t> огоньков» представили в сказочной форме опыт работы профсоюзов </a:t>
            </a:r>
            <a:r>
              <a:rPr lang="ru-RU" dirty="0" err="1">
                <a:latin typeface="Times New Roman"/>
                <a:ea typeface="Calibri"/>
                <a:cs typeface="Times New Roman"/>
              </a:rPr>
              <a:t>ЕВРАЗа</a:t>
            </a:r>
            <a:r>
              <a:rPr lang="ru-RU" dirty="0">
                <a:latin typeface="Times New Roman"/>
                <a:ea typeface="Calibri"/>
                <a:cs typeface="Times New Roman"/>
              </a:rPr>
              <a:t> в экологическом направлении. Ребята из «Солнечного» (Нижний Тагил) раскрыли тему встречи в сказке «Доктор Айболит», а девчонки и мальчишки из «Антоновского» удивили новым прочтением сказки «Репка». Сами хозяева форума показали новый яркий вариант сказки «Буратино». Ещё одним участником была делегация из лагеря «Солнечный» (г. Красноуральск), выступление которых было также необычным и запоминающимся.</a:t>
            </a:r>
            <a:endParaRPr lang="ru-RU" sz="1400" dirty="0">
              <a:effectLst/>
              <a:latin typeface="Calibri"/>
              <a:ea typeface="Calibri"/>
              <a:cs typeface="Times New Roman"/>
            </a:endParaRPr>
          </a:p>
        </p:txBody>
      </p:sp>
      <p:pic>
        <p:nvPicPr>
          <p:cNvPr id="2050" name="Picture 2" descr="C:\Users\Менеджер\Desktop\ЛАГЕРЬ 2019\ОТЧЕТ ПРОФСОЮЗ\форум-сайт\DSCN56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068960"/>
            <a:ext cx="4104456" cy="255397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Менеджер\Desktop\ЛАГЕРЬ 2019\ОТЧЕТ ПРОФСОЮЗ\форум-сайт\DSCN56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461" y="3645024"/>
            <a:ext cx="4181441" cy="2952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755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pic>
        <p:nvPicPr>
          <p:cNvPr id="3074" name="Picture 2" descr="C:\Users\Менеджер\Desktop\ЛАГЕРЬ 2019\ОТЧЕТ ПРОФСОЮЗ\форум-сайт\DSCN56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1" y="1848867"/>
            <a:ext cx="4841279" cy="310511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Менеджер\Desktop\ЛАГЕРЬ 2019\ОТЧЕТ ПРОФСОЮЗ\форум-сайт\DSCN570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7689" y="0"/>
            <a:ext cx="4095657" cy="30720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Менеджер\Desktop\ЛАГЕРЬ 2019\ОТЧЕТ ПРОФСОЮЗ\форум-сайт\DSCN572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7689" y="3831102"/>
            <a:ext cx="4046311" cy="303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58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1383846" y="116632"/>
            <a:ext cx="7436626" cy="1477328"/>
          </a:xfrm>
          <a:prstGeom prst="rect">
            <a:avLst/>
          </a:prstGeom>
        </p:spPr>
        <p:txBody>
          <a:bodyPr wrap="square">
            <a:spAutoFit/>
          </a:bodyPr>
          <a:lstStyle/>
          <a:p>
            <a:r>
              <a:rPr lang="ru-RU" dirty="0">
                <a:latin typeface="Times New Roman"/>
                <a:ea typeface="Calibri"/>
              </a:rPr>
              <a:t>В программу форума вошло много интересных мероприятий: мастер-классы, ярмарка, конкурсы и </a:t>
            </a:r>
            <a:r>
              <a:rPr lang="ru-RU" dirty="0" err="1">
                <a:latin typeface="Times New Roman"/>
                <a:ea typeface="Calibri"/>
              </a:rPr>
              <a:t>флэшмобы</a:t>
            </a:r>
            <a:r>
              <a:rPr lang="ru-RU" dirty="0">
                <a:latin typeface="Times New Roman"/>
                <a:ea typeface="Calibri"/>
              </a:rPr>
              <a:t>, объединённые общим названием «Арт-субботник». Новая форма проведения форума оправдала ожидания. Все участники получили много ярких впечатлений, настроение праздника ощущалось весь день. </a:t>
            </a:r>
            <a:endParaRPr lang="ru-RU" dirty="0"/>
          </a:p>
        </p:txBody>
      </p:sp>
      <p:pic>
        <p:nvPicPr>
          <p:cNvPr id="4098" name="Picture 2" descr="C:\Users\Менеджер\Desktop\ЛАГЕРЬ 2019\ОТЧЕТ ПРОФСОЮЗ\форум-сайт\DSCN55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2287289"/>
            <a:ext cx="4031654" cy="3172543"/>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Менеджер\Desktop\ЛАГЕРЬ 2019\ОТЧЕТ ПРОФСОЮЗ\форум-сайт\DSCN556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1700808"/>
            <a:ext cx="3923928" cy="227367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Менеджер\Desktop\ЛАГЕРЬ 2019\ОТЧЕТ ПРОФСОЮЗ\форум-сайт\DSCN557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053242"/>
            <a:ext cx="3750482" cy="2813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5027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pic>
        <p:nvPicPr>
          <p:cNvPr id="5" name="Picture 3" descr="C:\Users\Менеджер\Desktop\ЛАГЕРЬ 2019\ОТЧЕТ ПРОФСОЮЗ\форум-сайт\DSCN578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113595"/>
            <a:ext cx="2736304" cy="20524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Менеджер\Desktop\ЛАГЕРЬ 2019\ОТЧЕТ ПРОФСОЮЗ\форум-сайт\DSCN579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48" y="1848867"/>
            <a:ext cx="3078301" cy="204090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Менеджер\Desktop\ЛАГЕРЬ 2019\ОТЧЕТ ПРОФСОЮЗ\форум-сайт\DSCN587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6966" y="2780928"/>
            <a:ext cx="2880320" cy="216048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Менеджер\Desktop\ЛАГЕРЬ 2019\ОТЧЕТ ПРОФСОЮЗ\форум-сайт\DSCN586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941412"/>
            <a:ext cx="2794851" cy="191806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Менеджер\Desktop\ЛАГЕРЬ 2019\ОТЧЕТ ПРОФСОЮЗ\форум-сайт\DSCN584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1687" y="4824264"/>
            <a:ext cx="2702313" cy="2026964"/>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Менеджер\Desktop\ЛАГЕРЬ 2019\ОТЧЕТ ПРОФСОЮЗ\форум-сайт\DSCN5796.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27784" y="153739"/>
            <a:ext cx="2407484" cy="1574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7734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133804" y="0"/>
            <a:ext cx="1517650" cy="1139825"/>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1475656" y="188640"/>
            <a:ext cx="7344816" cy="2463238"/>
          </a:xfrm>
          <a:prstGeom prst="rect">
            <a:avLst/>
          </a:prstGeom>
        </p:spPr>
        <p:txBody>
          <a:bodyPr wrap="square">
            <a:spAutoFit/>
          </a:bodyPr>
          <a:lstStyle/>
          <a:p>
            <a:pPr indent="540385" algn="just">
              <a:lnSpc>
                <a:spcPct val="107000"/>
              </a:lnSpc>
              <a:spcAft>
                <a:spcPts val="0"/>
              </a:spcAft>
            </a:pPr>
            <a:r>
              <a:rPr lang="ru-RU" dirty="0">
                <a:latin typeface="Times New Roman"/>
                <a:ea typeface="Calibri"/>
                <a:cs typeface="Times New Roman"/>
              </a:rPr>
              <a:t>Это отметили и гости форума: Главный доверенный врач Федерации Профсоюзов Свердловской области В.П. Бондарчук, Заместитель председателя федерации профсоюзов Свердловской области А.М. Киселёв, начальник отдела организации оздоровительной кампании и межведомственного взаимодействия в социально-воспитательной сфере Министерства общего и профессионального образования Свердловской области С.Г. </a:t>
            </a:r>
            <a:r>
              <a:rPr lang="ru-RU" dirty="0" err="1">
                <a:latin typeface="Times New Roman"/>
                <a:ea typeface="Calibri"/>
                <a:cs typeface="Times New Roman"/>
              </a:rPr>
              <a:t>Карсканов</a:t>
            </a:r>
            <a:r>
              <a:rPr lang="ru-RU" dirty="0">
                <a:latin typeface="Times New Roman"/>
                <a:ea typeface="Calibri"/>
                <a:cs typeface="Times New Roman"/>
              </a:rPr>
              <a:t>, начальник управления образования Администрации г. Нижний Тагил И.Е. Юрлов .</a:t>
            </a:r>
            <a:endParaRPr lang="ru-RU" sz="1400" dirty="0">
              <a:effectLst/>
              <a:latin typeface="Calibri"/>
              <a:ea typeface="Calibri"/>
              <a:cs typeface="Times New Roman"/>
            </a:endParaRPr>
          </a:p>
        </p:txBody>
      </p:sp>
      <p:pic>
        <p:nvPicPr>
          <p:cNvPr id="6148" name="Picture 4" descr="C:\Users\Менеджер\Desktop\ЛАГЕРЬ 2019\ОТЧЕТ ПРОФСОЮЗ\форум-сайт\DSCN6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852936"/>
            <a:ext cx="3950311" cy="296306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Менеджер\Desktop\ЛАГЕРЬ 2019\ОТЧЕТ ПРОФСОЮЗ\форум-сайт\DSCN60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3645024"/>
            <a:ext cx="4282025" cy="2868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453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
          <p:cNvSpPr txBox="1">
            <a:spLocks/>
          </p:cNvSpPr>
          <p:nvPr/>
        </p:nvSpPr>
        <p:spPr>
          <a:xfrm>
            <a:off x="4444087" y="32939"/>
            <a:ext cx="4714751" cy="1815928"/>
          </a:xfrm>
          <a:prstGeom prst="rect">
            <a:avLst/>
          </a:prstGeom>
          <a:effectLst/>
        </p:spPr>
        <p:txBody>
          <a:bodyPr>
            <a:normAutofit fontScale="97500"/>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1" fontAlgn="auto" hangingPunct="1">
              <a:spcAft>
                <a:spcPts val="0"/>
              </a:spcAft>
              <a:buClr>
                <a:srgbClr val="F14124">
                  <a:lumMod val="75000"/>
                </a:srgbClr>
              </a:buClr>
              <a:buFont typeface="Georgia" pitchFamily="18" charset="0"/>
              <a:buNone/>
              <a:defRPr/>
            </a:pPr>
            <a:endParaRPr lang="ru-RU" sz="3600" dirty="0" smtClean="0">
              <a:ln w="12700">
                <a:solidFill>
                  <a:srgbClr val="212745">
                    <a:satMod val="155000"/>
                  </a:srgbClr>
                </a:solidFill>
                <a:prstDash val="solid"/>
              </a:ln>
              <a:solidFill>
                <a:srgbClr val="B4DCFA">
                  <a:tint val="85000"/>
                  <a:satMod val="155000"/>
                </a:srgbClr>
              </a:solidFill>
              <a:effectLst>
                <a:outerShdw blurRad="41275" dist="20320" dir="1800000" algn="tl" rotWithShape="0">
                  <a:srgbClr val="000000">
                    <a:alpha val="40000"/>
                  </a:srgbClr>
                </a:outerShdw>
              </a:effectLst>
            </a:endParaRPr>
          </a:p>
        </p:txBody>
      </p:sp>
      <p:pic>
        <p:nvPicPr>
          <p:cNvPr id="8" name="Picture 2" descr="C:\Documents and Settings\Учитель\Рабочий стол\Мероприятие_8 классы\Рисунок1.png"/>
          <p:cNvPicPr>
            <a:picLocks noChangeAspect="1" noChangeArrowheads="1"/>
          </p:cNvPicPr>
          <p:nvPr/>
        </p:nvPicPr>
        <p:blipFill>
          <a:blip r:embed="rId2"/>
          <a:srcRect t="5102"/>
          <a:stretch>
            <a:fillRect/>
          </a:stretch>
        </p:blipFill>
        <p:spPr bwMode="auto">
          <a:xfrm>
            <a:off x="7692745" y="5373216"/>
            <a:ext cx="1517650" cy="1139825"/>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1187624" y="836712"/>
            <a:ext cx="7344816" cy="4834593"/>
          </a:xfrm>
          <a:prstGeom prst="rect">
            <a:avLst/>
          </a:prstGeom>
        </p:spPr>
        <p:txBody>
          <a:bodyPr wrap="square">
            <a:spAutoFit/>
          </a:bodyPr>
          <a:lstStyle/>
          <a:p>
            <a:pPr indent="540385" algn="ctr">
              <a:lnSpc>
                <a:spcPct val="107000"/>
              </a:lnSpc>
              <a:spcAft>
                <a:spcPts val="0"/>
              </a:spcAft>
            </a:pPr>
            <a:r>
              <a:rPr lang="ru-RU" sz="9600" dirty="0" smtClean="0">
                <a:solidFill>
                  <a:srgbClr val="002060"/>
                </a:solidFill>
                <a:effectLst/>
                <a:latin typeface="Garamond" pitchFamily="18" charset="0"/>
                <a:ea typeface="Calibri"/>
                <a:cs typeface="Times New Roman"/>
              </a:rPr>
              <a:t>СПАСИБО</a:t>
            </a:r>
          </a:p>
          <a:p>
            <a:pPr indent="540385" algn="ctr">
              <a:lnSpc>
                <a:spcPct val="107000"/>
              </a:lnSpc>
              <a:spcAft>
                <a:spcPts val="0"/>
              </a:spcAft>
            </a:pPr>
            <a:r>
              <a:rPr lang="ru-RU" sz="9600" dirty="0" smtClean="0">
                <a:solidFill>
                  <a:srgbClr val="002060"/>
                </a:solidFill>
                <a:effectLst/>
                <a:latin typeface="Garamond" pitchFamily="18" charset="0"/>
                <a:ea typeface="Calibri"/>
                <a:cs typeface="Times New Roman"/>
              </a:rPr>
              <a:t> ЗА ВНИМАНИЕ</a:t>
            </a:r>
            <a:endParaRPr lang="ru-RU" sz="9600" dirty="0">
              <a:solidFill>
                <a:srgbClr val="002060"/>
              </a:solidFill>
              <a:effectLst/>
              <a:latin typeface="Garamond" pitchFamily="18" charset="0"/>
              <a:ea typeface="Calibri"/>
              <a:cs typeface="Times New Roman"/>
            </a:endParaRPr>
          </a:p>
        </p:txBody>
      </p:sp>
      <p:pic>
        <p:nvPicPr>
          <p:cNvPr id="7" name="Рисунок 6" descr="C:\Users\Менеджер\Downloads\футболка_Звездный.jpg"/>
          <p:cNvPicPr/>
          <p:nvPr/>
        </p:nvPicPr>
        <p:blipFill rotWithShape="1">
          <a:blip r:embed="rId3" cstate="print">
            <a:extLst>
              <a:ext uri="{28A0092B-C50C-407E-A947-70E740481C1C}">
                <a14:useLocalDpi xmlns:a14="http://schemas.microsoft.com/office/drawing/2010/main" val="0"/>
              </a:ext>
            </a:extLst>
          </a:blip>
          <a:srcRect r="5303"/>
          <a:stretch/>
        </p:blipFill>
        <p:spPr bwMode="auto">
          <a:xfrm>
            <a:off x="0" y="26861"/>
            <a:ext cx="1421396" cy="160193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166174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410</TotalTime>
  <Words>257</Words>
  <Application>Microsoft Office PowerPoint</Application>
  <PresentationFormat>Экран (4:3)</PresentationFormat>
  <Paragraphs>12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Трек</vt:lpstr>
      <vt:lpstr>2017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Менеджер</dc:creator>
  <cp:lastModifiedBy>Менеджер</cp:lastModifiedBy>
  <cp:revision>26</cp:revision>
  <dcterms:created xsi:type="dcterms:W3CDTF">2018-05-25T05:13:10Z</dcterms:created>
  <dcterms:modified xsi:type="dcterms:W3CDTF">2018-11-26T09:27:57Z</dcterms:modified>
</cp:coreProperties>
</file>